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5" r:id="rId5"/>
    <p:sldMasterId id="2147483713" r:id="rId6"/>
  </p:sldMasterIdLst>
  <p:notesMasterIdLst>
    <p:notesMasterId r:id="rId53"/>
  </p:notesMasterIdLst>
  <p:handoutMasterIdLst>
    <p:handoutMasterId r:id="rId54"/>
  </p:handoutMasterIdLst>
  <p:sldIdLst>
    <p:sldId id="256" r:id="rId7"/>
    <p:sldId id="257" r:id="rId8"/>
    <p:sldId id="258" r:id="rId9"/>
    <p:sldId id="296" r:id="rId10"/>
    <p:sldId id="259" r:id="rId11"/>
    <p:sldId id="261" r:id="rId12"/>
    <p:sldId id="273" r:id="rId13"/>
    <p:sldId id="272" r:id="rId14"/>
    <p:sldId id="260" r:id="rId15"/>
    <p:sldId id="275" r:id="rId16"/>
    <p:sldId id="276" r:id="rId17"/>
    <p:sldId id="309" r:id="rId18"/>
    <p:sldId id="310" r:id="rId19"/>
    <p:sldId id="286" r:id="rId20"/>
    <p:sldId id="287" r:id="rId21"/>
    <p:sldId id="288" r:id="rId22"/>
    <p:sldId id="312" r:id="rId23"/>
    <p:sldId id="313" r:id="rId24"/>
    <p:sldId id="292" r:id="rId25"/>
    <p:sldId id="311" r:id="rId26"/>
    <p:sldId id="314" r:id="rId27"/>
    <p:sldId id="294" r:id="rId28"/>
    <p:sldId id="295" r:id="rId29"/>
    <p:sldId id="297" r:id="rId30"/>
    <p:sldId id="277" r:id="rId31"/>
    <p:sldId id="278" r:id="rId32"/>
    <p:sldId id="279" r:id="rId33"/>
    <p:sldId id="281" r:id="rId34"/>
    <p:sldId id="280" r:id="rId35"/>
    <p:sldId id="282" r:id="rId36"/>
    <p:sldId id="298" r:id="rId37"/>
    <p:sldId id="316" r:id="rId38"/>
    <p:sldId id="283" r:id="rId39"/>
    <p:sldId id="315" r:id="rId40"/>
    <p:sldId id="284" r:id="rId41"/>
    <p:sldId id="285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4" autoAdjust="0"/>
    <p:restoredTop sz="94660"/>
  </p:normalViewPr>
  <p:slideViewPr>
    <p:cSldViewPr snapToGrid="0">
      <p:cViewPr varScale="1">
        <p:scale>
          <a:sx n="154" d="100"/>
          <a:sy n="154" d="100"/>
        </p:scale>
        <p:origin x="4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theme" Target="theme/theme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s1p-fsc-01\Home\erika.bethmann\Documents\GVCs\RCA%20Paper\EBOT\CHN_int_exp_EBOT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\\s1p-fsc-01\Home\erika.bethmann\Documents\GVCs\RCA%20Paper\EBOT\CHN_int_exp_EBOT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en-US" sz="1400" dirty="0"/>
              <a:t>Chinese Manufacturing Exports by End-Use, 1995-2017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5098598854046333"/>
          <c:y val="0.13183089664276249"/>
          <c:w val="0.82339391620853397"/>
          <c:h val="0.70780823568236928"/>
        </c:manualLayout>
      </c:layout>
      <c:lineChart>
        <c:grouping val="standard"/>
        <c:varyColors val="0"/>
        <c:ser>
          <c:idx val="0"/>
          <c:order val="0"/>
          <c:tx>
            <c:strRef>
              <c:f>'Figure 1 '!$B$59</c:f>
              <c:strCache>
                <c:ptCount val="1"/>
                <c:pt idx="0">
                  <c:v>Capital</c:v>
                </c:pt>
              </c:strCache>
            </c:strRef>
          </c:tx>
          <c:spPr>
            <a:ln w="28575"/>
            <a:effectLst/>
          </c:spPr>
          <c:marker>
            <c:symbol val="none"/>
          </c:marker>
          <c:cat>
            <c:strRef>
              <c:f>'Figure 1 '!$A$60:$A$82</c:f>
              <c:strCache>
                <c:ptCount val="23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</c:strCache>
            </c:strRef>
          </c:cat>
          <c:val>
            <c:numRef>
              <c:f>'Figure 1 '!$B$60:$B$82</c:f>
              <c:numCache>
                <c:formatCode>_(* #,##0_);_(* \(#,##0\);_(* "-"??_);_(@_)</c:formatCode>
                <c:ptCount val="23"/>
                <c:pt idx="0">
                  <c:v>16348735966.734375</c:v>
                </c:pt>
                <c:pt idx="1">
                  <c:v>17566032156.304688</c:v>
                </c:pt>
                <c:pt idx="2">
                  <c:v>21690662881.738281</c:v>
                </c:pt>
                <c:pt idx="3">
                  <c:v>24474484050.370636</c:v>
                </c:pt>
                <c:pt idx="4">
                  <c:v>27789744874.140625</c:v>
                </c:pt>
                <c:pt idx="5">
                  <c:v>39246689732.1875</c:v>
                </c:pt>
                <c:pt idx="6">
                  <c:v>45410507548.25</c:v>
                </c:pt>
                <c:pt idx="7">
                  <c:v>61373944276.679688</c:v>
                </c:pt>
                <c:pt idx="8">
                  <c:v>91607177804.765625</c:v>
                </c:pt>
                <c:pt idx="9">
                  <c:v>133767048818.875</c:v>
                </c:pt>
                <c:pt idx="10">
                  <c:v>179653606763.03125</c:v>
                </c:pt>
                <c:pt idx="11">
                  <c:v>234895380645.70313</c:v>
                </c:pt>
                <c:pt idx="12">
                  <c:v>294800101671.625</c:v>
                </c:pt>
                <c:pt idx="13">
                  <c:v>348085185467.375</c:v>
                </c:pt>
                <c:pt idx="14">
                  <c:v>309163195983</c:v>
                </c:pt>
                <c:pt idx="15">
                  <c:v>403925899947.625</c:v>
                </c:pt>
                <c:pt idx="16">
                  <c:v>476910979180.375</c:v>
                </c:pt>
                <c:pt idx="17">
                  <c:v>523842730316.375</c:v>
                </c:pt>
                <c:pt idx="18">
                  <c:v>535683840749.125</c:v>
                </c:pt>
                <c:pt idx="19">
                  <c:v>555021999711.5</c:v>
                </c:pt>
                <c:pt idx="20">
                  <c:v>546116778592</c:v>
                </c:pt>
                <c:pt idx="21">
                  <c:v>497631699896.875</c:v>
                </c:pt>
                <c:pt idx="22">
                  <c:v>535143606997.5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347-4133-BDD1-813E10F3ED11}"/>
            </c:ext>
          </c:extLst>
        </c:ser>
        <c:ser>
          <c:idx val="1"/>
          <c:order val="1"/>
          <c:tx>
            <c:strRef>
              <c:f>'Figure 1 '!$C$59</c:f>
              <c:strCache>
                <c:ptCount val="1"/>
                <c:pt idx="0">
                  <c:v>Consumer</c:v>
                </c:pt>
              </c:strCache>
            </c:strRef>
          </c:tx>
          <c:spPr>
            <a:ln w="28575"/>
            <a:effectLst/>
          </c:spPr>
          <c:marker>
            <c:symbol val="none"/>
          </c:marker>
          <c:cat>
            <c:strRef>
              <c:f>'Figure 1 '!$A$60:$A$82</c:f>
              <c:strCache>
                <c:ptCount val="23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</c:strCache>
            </c:strRef>
          </c:cat>
          <c:val>
            <c:numRef>
              <c:f>'Figure 1 '!$C$60:$C$82</c:f>
              <c:numCache>
                <c:formatCode>_(* #,##0_);_(* \(#,##0\);_(* "-"??_);_(@_)</c:formatCode>
                <c:ptCount val="23"/>
                <c:pt idx="0">
                  <c:v>71349457042.0625</c:v>
                </c:pt>
                <c:pt idx="1">
                  <c:v>74437353197</c:v>
                </c:pt>
                <c:pt idx="2">
                  <c:v>89704595781.375</c:v>
                </c:pt>
                <c:pt idx="3">
                  <c:v>90615979257.51001</c:v>
                </c:pt>
                <c:pt idx="4">
                  <c:v>94279506079.78125</c:v>
                </c:pt>
                <c:pt idx="5">
                  <c:v>113146706417.96875</c:v>
                </c:pt>
                <c:pt idx="6">
                  <c:v>117017109275.4375</c:v>
                </c:pt>
                <c:pt idx="7">
                  <c:v>136699526651.15625</c:v>
                </c:pt>
                <c:pt idx="8">
                  <c:v>177770927370.85938</c:v>
                </c:pt>
                <c:pt idx="9">
                  <c:v>222169746430</c:v>
                </c:pt>
                <c:pt idx="10">
                  <c:v>273420432454.53125</c:v>
                </c:pt>
                <c:pt idx="11">
                  <c:v>332617202707.70313</c:v>
                </c:pt>
                <c:pt idx="12">
                  <c:v>417224609283.6875</c:v>
                </c:pt>
                <c:pt idx="13">
                  <c:v>461241573287</c:v>
                </c:pt>
                <c:pt idx="14">
                  <c:v>419811624182.4375</c:v>
                </c:pt>
                <c:pt idx="15">
                  <c:v>530333230798.375</c:v>
                </c:pt>
                <c:pt idx="16">
                  <c:v>627423543738.5</c:v>
                </c:pt>
                <c:pt idx="17">
                  <c:v>681391833292.5</c:v>
                </c:pt>
                <c:pt idx="18">
                  <c:v>739135798376.375</c:v>
                </c:pt>
                <c:pt idx="19">
                  <c:v>806550472704.75</c:v>
                </c:pt>
                <c:pt idx="20">
                  <c:v>759673749284.125</c:v>
                </c:pt>
                <c:pt idx="21">
                  <c:v>704016147304.125</c:v>
                </c:pt>
                <c:pt idx="22">
                  <c:v>748871435334.5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347-4133-BDD1-813E10F3ED11}"/>
            </c:ext>
          </c:extLst>
        </c:ser>
        <c:ser>
          <c:idx val="2"/>
          <c:order val="2"/>
          <c:tx>
            <c:strRef>
              <c:f>'Figure 1 '!$D$59</c:f>
              <c:strCache>
                <c:ptCount val="1"/>
                <c:pt idx="0">
                  <c:v>Intermediate</c:v>
                </c:pt>
              </c:strCache>
            </c:strRef>
          </c:tx>
          <c:spPr>
            <a:ln w="28575"/>
            <a:effectLst/>
          </c:spPr>
          <c:marker>
            <c:symbol val="none"/>
          </c:marker>
          <c:cat>
            <c:strRef>
              <c:f>'Figure 1 '!$A$60:$A$82</c:f>
              <c:strCache>
                <c:ptCount val="23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</c:strCache>
            </c:strRef>
          </c:cat>
          <c:val>
            <c:numRef>
              <c:f>'Figure 1 '!$D$60:$D$82</c:f>
              <c:numCache>
                <c:formatCode>_(* #,##0_);_(* \(#,##0\);_(* "-"??_);_(@_)</c:formatCode>
                <c:ptCount val="23"/>
                <c:pt idx="0">
                  <c:v>60917519613.8125</c:v>
                </c:pt>
                <c:pt idx="1">
                  <c:v>59044076319.625</c:v>
                </c:pt>
                <c:pt idx="2">
                  <c:v>71396326246.203125</c:v>
                </c:pt>
                <c:pt idx="3">
                  <c:v>68718524414.07251</c:v>
                </c:pt>
                <c:pt idx="4">
                  <c:v>72861527261.65625</c:v>
                </c:pt>
                <c:pt idx="5">
                  <c:v>96809154894.34375</c:v>
                </c:pt>
                <c:pt idx="6">
                  <c:v>103670591579.6875</c:v>
                </c:pt>
                <c:pt idx="7">
                  <c:v>127522499135.40625</c:v>
                </c:pt>
                <c:pt idx="8">
                  <c:v>168849662524.35938</c:v>
                </c:pt>
                <c:pt idx="9">
                  <c:v>237388786191</c:v>
                </c:pt>
                <c:pt idx="10">
                  <c:v>308879370198.15625</c:v>
                </c:pt>
                <c:pt idx="11">
                  <c:v>401423020490.45313</c:v>
                </c:pt>
                <c:pt idx="12">
                  <c:v>508034956604.1875</c:v>
                </c:pt>
                <c:pt idx="13">
                  <c:v>621366308931.375</c:v>
                </c:pt>
                <c:pt idx="14">
                  <c:v>472671933260.0625</c:v>
                </c:pt>
                <c:pt idx="15">
                  <c:v>643504624516</c:v>
                </c:pt>
                <c:pt idx="16">
                  <c:v>794053915734.25</c:v>
                </c:pt>
                <c:pt idx="17">
                  <c:v>843547668888</c:v>
                </c:pt>
                <c:pt idx="18">
                  <c:v>934187643324.25</c:v>
                </c:pt>
                <c:pt idx="19">
                  <c:v>980720221265.75</c:v>
                </c:pt>
                <c:pt idx="20">
                  <c:v>967677699726</c:v>
                </c:pt>
                <c:pt idx="21">
                  <c:v>895989322222.5</c:v>
                </c:pt>
                <c:pt idx="22">
                  <c:v>979355463026.5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347-4133-BDD1-813E10F3ED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8463088"/>
        <c:axId val="1"/>
      </c:lineChart>
      <c:catAx>
        <c:axId val="338463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338463088"/>
        <c:crosses val="autoZero"/>
        <c:crossBetween val="between"/>
        <c:dispUnits>
          <c:builtInUnit val="billions"/>
          <c:dispUnitsLbl>
            <c:layout>
              <c:manualLayout>
                <c:xMode val="edge"/>
                <c:yMode val="edge"/>
                <c:x val="2.3568286906920928E-2"/>
                <c:y val="0.41532443517844325"/>
              </c:manualLayout>
            </c:layout>
            <c:tx>
              <c:rich>
                <a:bodyPr rot="-5400000" vert="horz"/>
                <a:lstStyle/>
                <a:p>
                  <a:pPr>
                    <a:defRPr/>
                  </a:pPr>
                  <a:r>
                    <a:rPr lang="en-US"/>
                    <a:t>Billions</a:t>
                  </a:r>
                </a:p>
              </c:rich>
            </c:tx>
            <c:spPr>
              <a:noFill/>
              <a:ln>
                <a:noFill/>
              </a:ln>
              <a:effectLst/>
            </c:spPr>
          </c:dispUnitsLbl>
        </c:dispUnits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26875058112868166"/>
          <c:y val="0.9445309348824783"/>
          <c:w val="0.64931846019247597"/>
          <c:h val="5.5398085918879417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b="0">
          <a:solidFill>
            <a:sysClr val="windowText" lastClr="000000"/>
          </a:solidFill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Chinese Manufacturing Exports, 1995-2017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628721833986585"/>
          <c:y val="0.13148988219024521"/>
          <c:w val="0.83917630503494822"/>
          <c:h val="0.70259794343665039"/>
        </c:manualLayout>
      </c:layout>
      <c:lineChart>
        <c:grouping val="standard"/>
        <c:varyColors val="0"/>
        <c:ser>
          <c:idx val="0"/>
          <c:order val="0"/>
          <c:tx>
            <c:strRef>
              <c:f>'fig 1'!$B$28</c:f>
              <c:strCache>
                <c:ptCount val="1"/>
                <c:pt idx="0">
                  <c:v>China's Gross Exports, 1995-2017</c:v>
                </c:pt>
              </c:strCache>
            </c:strRef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cat>
            <c:strRef>
              <c:f>'fig 1'!$A$29:$A$51</c:f>
              <c:strCache>
                <c:ptCount val="23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</c:strCache>
            </c:strRef>
          </c:cat>
          <c:val>
            <c:numRef>
              <c:f>'fig 1'!$B$29:$B$51</c:f>
              <c:numCache>
                <c:formatCode>General</c:formatCode>
                <c:ptCount val="23"/>
                <c:pt idx="0">
                  <c:v>148615712622.60938</c:v>
                </c:pt>
                <c:pt idx="1">
                  <c:v>151047461672.92969</c:v>
                </c:pt>
                <c:pt idx="2">
                  <c:v>182791584909.31641</c:v>
                </c:pt>
                <c:pt idx="3">
                  <c:v>183808987721.95316</c:v>
                </c:pt>
                <c:pt idx="4">
                  <c:v>194930778215.57813</c:v>
                </c:pt>
                <c:pt idx="5">
                  <c:v>249202551044.5</c:v>
                </c:pt>
                <c:pt idx="6">
                  <c:v>266098208403.375</c:v>
                </c:pt>
                <c:pt idx="7">
                  <c:v>325595970063.24219</c:v>
                </c:pt>
                <c:pt idx="8">
                  <c:v>438227767699.98438</c:v>
                </c:pt>
                <c:pt idx="9">
                  <c:v>593325581439.875</c:v>
                </c:pt>
                <c:pt idx="10">
                  <c:v>761953409415.71875</c:v>
                </c:pt>
                <c:pt idx="11">
                  <c:v>968935603843.85938</c:v>
                </c:pt>
                <c:pt idx="12">
                  <c:v>1220059667559.5</c:v>
                </c:pt>
                <c:pt idx="13">
                  <c:v>1430693067685.75</c:v>
                </c:pt>
                <c:pt idx="14">
                  <c:v>1201646753425.5</c:v>
                </c:pt>
                <c:pt idx="15">
                  <c:v>1577763755262</c:v>
                </c:pt>
                <c:pt idx="16">
                  <c:v>1898388438653.125</c:v>
                </c:pt>
                <c:pt idx="17">
                  <c:v>2048782232496.875</c:v>
                </c:pt>
                <c:pt idx="18">
                  <c:v>2209007282449.75</c:v>
                </c:pt>
                <c:pt idx="19">
                  <c:v>2342292693682</c:v>
                </c:pt>
                <c:pt idx="20">
                  <c:v>2273468227602.125</c:v>
                </c:pt>
                <c:pt idx="21">
                  <c:v>2097637169423.5</c:v>
                </c:pt>
                <c:pt idx="22">
                  <c:v>2263370505358.5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9D2-4B32-A82C-C02B03BCE6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29378272"/>
        <c:axId val="529377288"/>
      </c:lineChart>
      <c:catAx>
        <c:axId val="529378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9377288"/>
        <c:crosses val="autoZero"/>
        <c:auto val="1"/>
        <c:lblAlgn val="ctr"/>
        <c:lblOffset val="100"/>
        <c:noMultiLvlLbl val="0"/>
      </c:catAx>
      <c:valAx>
        <c:axId val="529377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Billions</a:t>
                </a:r>
              </a:p>
            </c:rich>
          </c:tx>
          <c:layout>
            <c:manualLayout>
              <c:xMode val="edge"/>
              <c:yMode val="edge"/>
              <c:x val="1.561412148875467E-2"/>
              <c:y val="0.409509641122885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9378272"/>
        <c:crosses val="autoZero"/>
        <c:crossBetween val="between"/>
        <c:dispUnits>
          <c:builtInUnit val="billion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043EA68-5078-490B-8148-6CE5BF1D9EB3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943874D-FD2F-410C-8F52-5FA9279C0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0876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AD20014-0608-43D4-B2B2-D9ADE6FF8FAB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CA04467-4087-42B5-B61C-D2D716995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803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>
              <a:defRPr/>
            </a:pPr>
            <a:fld id="{B635CA8A-9F83-4CAB-8504-D87A62EA5EA0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887">
                <a:defRPr/>
              </a:pPr>
              <a:t>17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616254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42011-3244-411F-8A8D-86FBE419FCC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9363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42011-3244-411F-8A8D-86FBE419FCC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859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42011-3244-411F-8A8D-86FBE419FCC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807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Consumer, intermediate, and capital goods have different trade patterns and different supply and demand factors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End-use</a:t>
            </a:r>
            <a:r>
              <a:rPr lang="en-US" baseline="0" dirty="0"/>
              <a:t> classification helps better understand a country’s specialization and competitive advantage in global production</a:t>
            </a:r>
          </a:p>
          <a:p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Product-level end-use allows for in-depth examination and mapping of an industry’s production process and sourcing patterns over time. 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Signals areas where </a:t>
            </a:r>
            <a:r>
              <a:rPr lang="en-US" b="1" dirty="0">
                <a:solidFill>
                  <a:schemeClr val="bg1"/>
                </a:solidFill>
              </a:rPr>
              <a:t>key actors and/or policies</a:t>
            </a:r>
            <a:r>
              <a:rPr lang="en-US" dirty="0">
                <a:solidFill>
                  <a:schemeClr val="bg1"/>
                </a:solidFill>
              </a:rPr>
              <a:t> may be driving specialization in a particular segment of a GVC.</a:t>
            </a:r>
          </a:p>
          <a:p>
            <a:r>
              <a:rPr lang="en-US" dirty="0">
                <a:solidFill>
                  <a:schemeClr val="bg1"/>
                </a:solidFill>
              </a:rPr>
              <a:t>Produces </a:t>
            </a:r>
            <a:r>
              <a:rPr lang="en-US" b="1" dirty="0">
                <a:solidFill>
                  <a:schemeClr val="bg1"/>
                </a:solidFill>
              </a:rPr>
              <a:t>micro-level</a:t>
            </a:r>
            <a:r>
              <a:rPr lang="en-US" dirty="0">
                <a:solidFill>
                  <a:schemeClr val="bg1"/>
                </a:solidFill>
              </a:rPr>
              <a:t> understanding of sector supply chains (apparel and textiles, electronics, autos, etc.)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>
              <a:defRPr/>
            </a:pPr>
            <a:fld id="{B635CA8A-9F83-4CAB-8504-D87A62EA5EA0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887">
                <a:defRPr/>
              </a:pPr>
              <a:t>18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61900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>
              <a:defRPr/>
            </a:pPr>
            <a:fld id="{B635CA8A-9F83-4CAB-8504-D87A62EA5EA0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887">
                <a:defRPr/>
              </a:pPr>
              <a:t>19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16170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>
              <a:defRPr/>
            </a:pPr>
            <a:fld id="{B635CA8A-9F83-4CAB-8504-D87A62EA5EA0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887">
                <a:defRPr/>
              </a:pPr>
              <a:t>20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82426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Shout-out upcoming China manufacturing EBOT </a:t>
            </a:r>
          </a:p>
          <a:p>
            <a:r>
              <a:rPr lang="en-US" dirty="0">
                <a:solidFill>
                  <a:schemeClr val="bg1"/>
                </a:solidFill>
              </a:rPr>
              <a:t>Product-level end-use allows for in-depth examination and mapping of an industry’s production process and sourcing patterns over time. 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Signals areas where </a:t>
            </a:r>
            <a:r>
              <a:rPr lang="en-US" b="1" dirty="0">
                <a:solidFill>
                  <a:schemeClr val="bg1"/>
                </a:solidFill>
              </a:rPr>
              <a:t>key actors and/or policies</a:t>
            </a:r>
            <a:r>
              <a:rPr lang="en-US" dirty="0">
                <a:solidFill>
                  <a:schemeClr val="bg1"/>
                </a:solidFill>
              </a:rPr>
              <a:t> may be driving specialization in a particular segment of a GVC.</a:t>
            </a:r>
          </a:p>
          <a:p>
            <a:r>
              <a:rPr lang="en-US" dirty="0">
                <a:solidFill>
                  <a:schemeClr val="bg1"/>
                </a:solidFill>
              </a:rPr>
              <a:t>Produces </a:t>
            </a:r>
            <a:r>
              <a:rPr lang="en-US" b="1" dirty="0">
                <a:solidFill>
                  <a:schemeClr val="bg1"/>
                </a:solidFill>
              </a:rPr>
              <a:t>micro-level</a:t>
            </a:r>
            <a:r>
              <a:rPr lang="en-US" dirty="0">
                <a:solidFill>
                  <a:schemeClr val="bg1"/>
                </a:solidFill>
              </a:rPr>
              <a:t> understanding of sector supply chains (apparel and textiles, electronics, autos, etc.)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>
              <a:defRPr/>
            </a:pPr>
            <a:fld id="{B635CA8A-9F83-4CAB-8504-D87A62EA5EA0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887">
                <a:defRPr/>
              </a:pPr>
              <a:t>21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45022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Shout-out upcoming China manufacturing EBOT </a:t>
            </a:r>
          </a:p>
          <a:p>
            <a:r>
              <a:rPr lang="en-US" dirty="0">
                <a:solidFill>
                  <a:schemeClr val="bg1"/>
                </a:solidFill>
              </a:rPr>
              <a:t>Product-level end-use allows for in-depth examination and mapping of an industry’s production process and sourcing patterns over time. </a:t>
            </a:r>
            <a:endParaRPr lang="en-US" sz="1100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Signals areas where </a:t>
            </a:r>
            <a:r>
              <a:rPr lang="en-US" b="1" dirty="0">
                <a:solidFill>
                  <a:schemeClr val="bg1"/>
                </a:solidFill>
              </a:rPr>
              <a:t>key actors and/or policies</a:t>
            </a:r>
            <a:r>
              <a:rPr lang="en-US" dirty="0">
                <a:solidFill>
                  <a:schemeClr val="bg1"/>
                </a:solidFill>
              </a:rPr>
              <a:t> may be driving specialization in a particular segment of a GVC.</a:t>
            </a:r>
          </a:p>
          <a:p>
            <a:r>
              <a:rPr lang="en-US" dirty="0">
                <a:solidFill>
                  <a:schemeClr val="bg1"/>
                </a:solidFill>
              </a:rPr>
              <a:t>Produces </a:t>
            </a:r>
            <a:r>
              <a:rPr lang="en-US" b="1" dirty="0">
                <a:solidFill>
                  <a:schemeClr val="bg1"/>
                </a:solidFill>
              </a:rPr>
              <a:t>micro-level</a:t>
            </a:r>
            <a:r>
              <a:rPr lang="en-US" dirty="0">
                <a:solidFill>
                  <a:schemeClr val="bg1"/>
                </a:solidFill>
              </a:rPr>
              <a:t> understanding of sector supply chains (apparel and textiles, electronics, autos, etc.)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>
              <a:defRPr/>
            </a:pPr>
            <a:fld id="{B635CA8A-9F83-4CAB-8504-D87A62EA5EA0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887">
                <a:defRPr/>
              </a:pPr>
              <a:t>22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31298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>
              <a:defRPr/>
            </a:pPr>
            <a:fld id="{B635CA8A-9F83-4CAB-8504-D87A62EA5EA0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887">
                <a:defRPr/>
              </a:pPr>
              <a:t>23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67361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>
              <a:defRPr/>
            </a:pPr>
            <a:fld id="{B635CA8A-9F83-4CAB-8504-D87A62EA5EA0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887">
                <a:defRPr/>
              </a:pPr>
              <a:t>24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504903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42011-3244-411F-8A8D-86FBE419FCC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463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25267" y="8467"/>
            <a:ext cx="4763558" cy="6858000"/>
            <a:chOff x="7425267" y="0"/>
            <a:chExt cx="4763558" cy="6858000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A641B-5B0E-43CD-969C-2D0F85622A11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CA928-06AB-4F67-978A-A621D3711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804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A641B-5B0E-43CD-969C-2D0F85622A11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CA928-06AB-4F67-978A-A621D3711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862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A641B-5B0E-43CD-969C-2D0F85622A11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CA928-06AB-4F67-978A-A621D3711DF5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8982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A641B-5B0E-43CD-969C-2D0F85622A11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CA928-06AB-4F67-978A-A621D3711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008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A641B-5B0E-43CD-969C-2D0F85622A11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CA928-06AB-4F67-978A-A621D3711DF5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29801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A641B-5B0E-43CD-969C-2D0F85622A11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CA928-06AB-4F67-978A-A621D3711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960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A641B-5B0E-43CD-969C-2D0F85622A11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CA928-06AB-4F67-978A-A621D3711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23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A641B-5B0E-43CD-969C-2D0F85622A11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CA928-06AB-4F67-978A-A621D3711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787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10803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147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702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A641B-5B0E-43CD-969C-2D0F85622A11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CA928-06AB-4F67-978A-A621D3711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0091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2295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9952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6247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693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9464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6931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9374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6315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345211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400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A641B-5B0E-43CD-969C-2D0F85622A11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CA928-06AB-4F67-978A-A621D3711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793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31202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5882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1649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3618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C585BE32-639D-468C-9C4A-9E7E3C1B65ED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5CDF9C16-A745-4B24-AD01-804F10075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341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BE32-639D-468C-9C4A-9E7E3C1B65ED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F9C16-A745-4B24-AD01-804F10075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3815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BE32-639D-468C-9C4A-9E7E3C1B65ED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F9C16-A745-4B24-AD01-804F10075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3329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BE32-639D-468C-9C4A-9E7E3C1B65ED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F9C16-A745-4B24-AD01-804F10075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1901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BE32-639D-468C-9C4A-9E7E3C1B65ED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F9C16-A745-4B24-AD01-804F10075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756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BE32-639D-468C-9C4A-9E7E3C1B65ED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F9C16-A745-4B24-AD01-804F10075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57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A641B-5B0E-43CD-969C-2D0F85622A11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CA928-06AB-4F67-978A-A621D3711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334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BE32-639D-468C-9C4A-9E7E3C1B65ED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F9C16-A745-4B24-AD01-804F10075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7436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BE32-639D-468C-9C4A-9E7E3C1B65ED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F9C16-A745-4B24-AD01-804F10075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5780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BE32-639D-468C-9C4A-9E7E3C1B65ED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F9C16-A745-4B24-AD01-804F10075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8198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BE32-639D-468C-9C4A-9E7E3C1B65ED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F9C16-A745-4B24-AD01-804F10075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221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BE32-639D-468C-9C4A-9E7E3C1B65ED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F9C16-A745-4B24-AD01-804F10075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2049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BE32-639D-468C-9C4A-9E7E3C1B65ED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F9C16-A745-4B24-AD01-804F10075B25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845998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BE32-639D-468C-9C4A-9E7E3C1B65ED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F9C16-A745-4B24-AD01-804F10075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0712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BE32-639D-468C-9C4A-9E7E3C1B65ED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F9C16-A745-4B24-AD01-804F10075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320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BE32-639D-468C-9C4A-9E7E3C1B65ED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F9C16-A745-4B24-AD01-804F10075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545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BE32-639D-468C-9C4A-9E7E3C1B65ED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F9C16-A745-4B24-AD01-804F10075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834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A641B-5B0E-43CD-969C-2D0F85622A11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CA928-06AB-4F67-978A-A621D3711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4525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BE32-639D-468C-9C4A-9E7E3C1B65ED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F9C16-A745-4B24-AD01-804F10075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56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A641B-5B0E-43CD-969C-2D0F85622A11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CA928-06AB-4F67-978A-A621D3711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100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A641B-5B0E-43CD-969C-2D0F85622A11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CA928-06AB-4F67-978A-A621D3711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389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A641B-5B0E-43CD-969C-2D0F85622A11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CA928-06AB-4F67-978A-A621D3711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921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A641B-5B0E-43CD-969C-2D0F85622A11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CA928-06AB-4F67-978A-A621D3711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21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A641B-5B0E-43CD-969C-2D0F85622A11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CFCA928-06AB-4F67-978A-A621D3711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307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2871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5BE32-639D-468C-9C4A-9E7E3C1B65ED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F9C16-A745-4B24-AD01-804F10075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7914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itc.gov/journals/2019_global_value_chains.htm" TargetMode="External"/><Relationship Id="rId2" Type="http://schemas.openxmlformats.org/officeDocument/2006/relationships/hyperlink" Target="https://usitc.libguides.com/gvcs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png"/><Relationship Id="rId4" Type="http://schemas.openxmlformats.org/officeDocument/2006/relationships/hyperlink" Target="https://usitc.libguides.com/gvcs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ec.europa.eu/eurostat/web/experimental-statistics/figaro" TargetMode="External"/><Relationship Id="rId3" Type="http://schemas.openxmlformats.org/officeDocument/2006/relationships/hyperlink" Target="http://www.wiod.org/home" TargetMode="External"/><Relationship Id="rId7" Type="http://schemas.openxmlformats.org/officeDocument/2006/relationships/hyperlink" Target="https://www.ide.go.jp/English/Data/Io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orldmrio.com/unctadgvc/" TargetMode="External"/><Relationship Id="rId5" Type="http://schemas.openxmlformats.org/officeDocument/2006/relationships/hyperlink" Target="https://stats.oecd.org/Index.aspx?DataSetCode=TIVA_2016_C1" TargetMode="External"/><Relationship Id="rId10" Type="http://schemas.openxmlformats.org/officeDocument/2006/relationships/image" Target="../media/image22.jpg"/><Relationship Id="rId4" Type="http://schemas.openxmlformats.org/officeDocument/2006/relationships/hyperlink" Target="https://stats.oecd.org/Index.aspx?datasetcode=TIVA_2018_C1" TargetMode="External"/><Relationship Id="rId9" Type="http://schemas.openxmlformats.org/officeDocument/2006/relationships/hyperlink" Target="https://www.exiobase.eu/index.php/about-exiobase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3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wits.worldbank.org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2058" y="3473917"/>
            <a:ext cx="7766936" cy="164630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GVC Data Workshop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5318" y="5761101"/>
            <a:ext cx="7766936" cy="1096899"/>
          </a:xfrm>
        </p:spPr>
        <p:txBody>
          <a:bodyPr/>
          <a:lstStyle/>
          <a:p>
            <a:r>
              <a:rPr lang="en-US" dirty="0"/>
              <a:t>October 31, 2019</a:t>
            </a:r>
          </a:p>
          <a:p>
            <a:r>
              <a:rPr lang="en-US" dirty="0"/>
              <a:t>Erika Bethmann, Lin Jones, Mihir Torsekar, and Ricky Ubee</a:t>
            </a:r>
          </a:p>
        </p:txBody>
      </p:sp>
      <p:sp>
        <p:nvSpPr>
          <p:cNvPr id="5" name="AutoShape 2" descr="Image result for hallowe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447" y="7937"/>
            <a:ext cx="7039507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5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495366" cy="1698702"/>
          </a:xfrm>
        </p:spPr>
        <p:txBody>
          <a:bodyPr>
            <a:normAutofit fontScale="90000"/>
          </a:bodyPr>
          <a:lstStyle/>
          <a:p>
            <a:r>
              <a:rPr lang="en-US" dirty="0"/>
              <a:t>How has East Asia-Pacific’s (EAP) participation in the GVC for electronic products evolved over the past 20 years?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502" y="2308302"/>
            <a:ext cx="8794499" cy="4326674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lvl="1"/>
            <a:r>
              <a:rPr lang="en-US" dirty="0">
                <a:solidFill>
                  <a:srgbClr val="FF0000"/>
                </a:solidFill>
              </a:rPr>
              <a:t>Thing to look for</a:t>
            </a:r>
            <a:r>
              <a:rPr lang="en-US" dirty="0"/>
              <a:t>: intermediate goods trade in the region; trade in intermediate goods is a good proxy for GVC participation.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Finding</a:t>
            </a:r>
            <a:r>
              <a:rPr lang="en-US" dirty="0"/>
              <a:t>: imports of intermediate electronics to Malaysia, Singapore, Thailand, and Vietnam are shifting from China. But China still claimed 55 percent of the share.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>
                <a:solidFill>
                  <a:srgbClr val="FF0000"/>
                </a:solidFill>
              </a:rPr>
              <a:t>Thing to look for</a:t>
            </a:r>
            <a:r>
              <a:rPr lang="en-US" dirty="0"/>
              <a:t>: regional trading patterns for electronic product GVCs.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Finding</a:t>
            </a:r>
            <a:r>
              <a:rPr lang="en-US" dirty="0"/>
              <a:t>: Intra-EAP GVC trade has grown by 21 percentage points (1996-2016).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43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695391" cy="1320800"/>
          </a:xfrm>
        </p:spPr>
        <p:txBody>
          <a:bodyPr>
            <a:noAutofit/>
          </a:bodyPr>
          <a:lstStyle/>
          <a:p>
            <a:r>
              <a:rPr lang="en-US" sz="2800" dirty="0"/>
              <a:t>How has East Asia-Pacific’s (EAP) participation in the GVC for electronic products evolved over the past 20 years?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642366"/>
            <a:ext cx="8794499" cy="4549698"/>
          </a:xfrm>
        </p:spPr>
        <p:txBody>
          <a:bodyPr/>
          <a:lstStyle/>
          <a:p>
            <a:pPr lvl="1"/>
            <a:r>
              <a:rPr lang="en-US" dirty="0">
                <a:solidFill>
                  <a:srgbClr val="FF0000"/>
                </a:solidFill>
              </a:rPr>
              <a:t>Thing to look for</a:t>
            </a:r>
            <a:r>
              <a:rPr lang="en-US" dirty="0"/>
              <a:t>: Country-specific analysis for China?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Finding</a:t>
            </a:r>
            <a:r>
              <a:rPr lang="en-US" dirty="0"/>
              <a:t>: China remains the driver of GVC trade in electronic products, but there has been a divergence towards exports of final goods over the past 20 years.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548" y="2698594"/>
            <a:ext cx="9045730" cy="415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79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</p:spPr>
        <p:txBody>
          <a:bodyPr/>
          <a:lstStyle/>
          <a:p>
            <a:r>
              <a:rPr lang="en-US" dirty="0"/>
              <a:t>What do the queries look like?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77334" y="1554481"/>
            <a:ext cx="8596668" cy="4486882"/>
          </a:xfrm>
        </p:spPr>
        <p:txBody>
          <a:bodyPr/>
          <a:lstStyle/>
          <a:p>
            <a:r>
              <a:rPr lang="en-US" dirty="0"/>
              <a:t>Data is pivot-table ready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18" y="2267085"/>
            <a:ext cx="9486900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32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126"/>
          </a:xfrm>
        </p:spPr>
        <p:txBody>
          <a:bodyPr/>
          <a:lstStyle/>
          <a:p>
            <a:r>
              <a:rPr lang="en-US" dirty="0"/>
              <a:t>What do the queries look like?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77334" y="1554481"/>
            <a:ext cx="8596668" cy="4486882"/>
          </a:xfrm>
        </p:spPr>
        <p:txBody>
          <a:bodyPr/>
          <a:lstStyle/>
          <a:p>
            <a:r>
              <a:rPr lang="en-US" dirty="0"/>
              <a:t>From which I tallied summary statistics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944" y="2083422"/>
            <a:ext cx="72009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517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Wrap-up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MC-GVC database is accessible and relatively easy to use. </a:t>
            </a:r>
          </a:p>
          <a:p>
            <a:r>
              <a:rPr lang="en-US" dirty="0"/>
              <a:t>It affords analysis of the five most GVC-intensive industries. </a:t>
            </a:r>
          </a:p>
          <a:p>
            <a:r>
              <a:rPr lang="en-US" dirty="0"/>
              <a:t>It allows for multiple dimensions of analysis, including country, regional, and product-specific analysis</a:t>
            </a:r>
          </a:p>
        </p:txBody>
      </p:sp>
    </p:spTree>
    <p:extLst>
      <p:ext uri="{BB962C8B-B14F-4D97-AF65-F5344CB8AC3E}">
        <p14:creationId xmlns:p14="http://schemas.microsoft.com/office/powerpoint/2010/main" val="2756599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4000">
              <a:schemeClr val="bg2">
                <a:lumMod val="40000"/>
                <a:lumOff val="6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APEC-USITC End-use Concordance data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Erika Bethmann and Lin Jones</a:t>
            </a:r>
          </a:p>
          <a:p>
            <a:r>
              <a:rPr lang="en-US" dirty="0">
                <a:solidFill>
                  <a:schemeClr val="bg1"/>
                </a:solidFill>
              </a:rPr>
              <a:t>GVC Data Workshop</a:t>
            </a:r>
          </a:p>
          <a:p>
            <a:r>
              <a:rPr lang="en-US" dirty="0">
                <a:solidFill>
                  <a:schemeClr val="bg1"/>
                </a:solidFill>
              </a:rPr>
              <a:t>October 31, 2019</a:t>
            </a:r>
          </a:p>
        </p:txBody>
      </p:sp>
    </p:spTree>
    <p:extLst>
      <p:ext uri="{BB962C8B-B14F-4D97-AF65-F5344CB8AC3E}">
        <p14:creationId xmlns:p14="http://schemas.microsoft.com/office/powerpoint/2010/main" val="30771270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4000">
              <a:schemeClr val="bg2">
                <a:lumMod val="40000"/>
                <a:lumOff val="6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78040"/>
            <a:ext cx="8534400" cy="150706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111" y="2355874"/>
            <a:ext cx="8534400" cy="376265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What is end-use?</a:t>
            </a:r>
          </a:p>
          <a:p>
            <a:r>
              <a:rPr lang="en-US" sz="2800" dirty="0">
                <a:solidFill>
                  <a:schemeClr val="bg1"/>
                </a:solidFill>
              </a:rPr>
              <a:t>Why is end-use important?</a:t>
            </a:r>
          </a:p>
          <a:p>
            <a:r>
              <a:rPr lang="en-US" sz="2800" dirty="0">
                <a:solidFill>
                  <a:schemeClr val="bg1"/>
                </a:solidFill>
              </a:rPr>
              <a:t>Data structure and sources</a:t>
            </a:r>
          </a:p>
          <a:p>
            <a:r>
              <a:rPr lang="en-US" sz="2800" dirty="0">
                <a:solidFill>
                  <a:schemeClr val="bg1"/>
                </a:solidFill>
              </a:rPr>
              <a:t>Concordance Demo</a:t>
            </a:r>
          </a:p>
          <a:p>
            <a:r>
              <a:rPr lang="en-US" sz="2800" dirty="0">
                <a:solidFill>
                  <a:schemeClr val="bg1"/>
                </a:solidFill>
              </a:rPr>
              <a:t>Application for GVC Analysis</a:t>
            </a:r>
          </a:p>
          <a:p>
            <a:r>
              <a:rPr lang="en-US" sz="2800" dirty="0">
                <a:solidFill>
                  <a:schemeClr val="bg1"/>
                </a:solidFill>
              </a:rPr>
              <a:t>Future work</a:t>
            </a:r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784858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4000">
              <a:schemeClr val="bg2">
                <a:lumMod val="40000"/>
                <a:lumOff val="6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773" y="111726"/>
            <a:ext cx="8534400" cy="150706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is </a:t>
            </a:r>
            <a:r>
              <a:rPr lang="en-US" dirty="0" err="1">
                <a:solidFill>
                  <a:schemeClr val="bg1"/>
                </a:solidFill>
              </a:rPr>
              <a:t>end-usE</a:t>
            </a:r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884" y="1381081"/>
            <a:ext cx="8534400" cy="480517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End-use : how a product is used by an industry or the domestic market (source: UNSD BEC Classification)</a:t>
            </a:r>
          </a:p>
          <a:p>
            <a:pPr marL="1428750" lvl="2" indent="-514350">
              <a:lnSpc>
                <a:spcPct val="250000"/>
              </a:lnSpc>
              <a:buFont typeface="+mj-lt"/>
              <a:buAutoNum type="arabicPeriod"/>
              <a:tabLst>
                <a:tab pos="52388" algn="l"/>
                <a:tab pos="685800" algn="l"/>
              </a:tabLst>
            </a:pPr>
            <a:r>
              <a:rPr lang="en-US" sz="2000" dirty="0">
                <a:solidFill>
                  <a:schemeClr val="bg1"/>
                </a:solidFill>
              </a:rPr>
              <a:t>Final consumption (CONS)</a:t>
            </a:r>
          </a:p>
          <a:p>
            <a:pPr marL="1428750" lvl="2" indent="-514350">
              <a:lnSpc>
                <a:spcPct val="250000"/>
              </a:lnSpc>
              <a:buFont typeface="+mj-lt"/>
              <a:buAutoNum type="arabicPeriod"/>
              <a:tabLst>
                <a:tab pos="52388" algn="l"/>
                <a:tab pos="685800" algn="l"/>
              </a:tabLst>
            </a:pPr>
            <a:r>
              <a:rPr lang="en-US" sz="2000" dirty="0">
                <a:solidFill>
                  <a:schemeClr val="bg1"/>
                </a:solidFill>
              </a:rPr>
              <a:t>Intermediate consumption (INT)</a:t>
            </a:r>
          </a:p>
          <a:p>
            <a:pPr marL="1428750" lvl="2" indent="-514350">
              <a:lnSpc>
                <a:spcPct val="250000"/>
              </a:lnSpc>
              <a:buFont typeface="+mj-lt"/>
              <a:buAutoNum type="arabicPeriod"/>
              <a:tabLst>
                <a:tab pos="52388" algn="l"/>
                <a:tab pos="685800" algn="l"/>
              </a:tabLst>
            </a:pPr>
            <a:r>
              <a:rPr lang="en-US" sz="2000" dirty="0">
                <a:solidFill>
                  <a:schemeClr val="bg1"/>
                </a:solidFill>
              </a:rPr>
              <a:t>Gross fixed capital formation (CAP)</a:t>
            </a:r>
          </a:p>
          <a:p>
            <a:pPr marL="1428750" lvl="2" indent="-514350">
              <a:lnSpc>
                <a:spcPct val="250000"/>
              </a:lnSpc>
              <a:buFont typeface="+mj-lt"/>
              <a:buAutoNum type="arabicPeriod"/>
              <a:tabLst>
                <a:tab pos="52388" algn="l"/>
                <a:tab pos="685800" algn="l"/>
              </a:tabLst>
            </a:pPr>
            <a:r>
              <a:rPr lang="en-US" sz="2000" dirty="0">
                <a:solidFill>
                  <a:schemeClr val="bg1"/>
                </a:solidFill>
              </a:rPr>
              <a:t>Dual use (DUAL-USE)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73" l="4394" r="964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28284" y="2203041"/>
            <a:ext cx="932145" cy="9321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4853" y="3217945"/>
            <a:ext cx="1425965" cy="9340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1013" y="4234711"/>
            <a:ext cx="2000416" cy="1200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250" l="0" r="9987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35723" y="5529992"/>
            <a:ext cx="1224224" cy="122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0595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4000">
              <a:schemeClr val="bg2">
                <a:lumMod val="40000"/>
                <a:lumOff val="6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042" y="352994"/>
            <a:ext cx="9730200" cy="150706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Why is End-Use Important?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042" y="1603388"/>
            <a:ext cx="11220677" cy="105080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EBOT: “China’s Move up the Value Chain through More Complex Intermediate Exports”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9326037"/>
              </p:ext>
            </p:extLst>
          </p:nvPr>
        </p:nvGraphicFramePr>
        <p:xfrm>
          <a:off x="6259380" y="2275161"/>
          <a:ext cx="5452751" cy="3818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5660579"/>
              </p:ext>
            </p:extLst>
          </p:nvPr>
        </p:nvGraphicFramePr>
        <p:xfrm>
          <a:off x="408228" y="2275161"/>
          <a:ext cx="5693564" cy="3818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994522" y="6169727"/>
            <a:ext cx="2740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Source: UN </a:t>
            </a:r>
            <a:r>
              <a:rPr lang="en-US" sz="1600" dirty="0" err="1">
                <a:solidFill>
                  <a:schemeClr val="bg1"/>
                </a:solidFill>
              </a:rPr>
              <a:t>Comtrade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7966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4000">
              <a:schemeClr val="bg2">
                <a:lumMod val="40000"/>
                <a:lumOff val="6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974" y="115487"/>
            <a:ext cx="8534400" cy="150706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Data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974" y="1353613"/>
            <a:ext cx="9793288" cy="4348772"/>
          </a:xfrm>
        </p:spPr>
        <p:txBody>
          <a:bodyPr anchor="t" anchorCtr="0"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Product classification: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4 and 6-digit Harmonized System (HS)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U.N. Central Product Classification (CPC)1.0</a:t>
            </a:r>
          </a:p>
          <a:p>
            <a:r>
              <a:rPr lang="en-US" dirty="0">
                <a:solidFill>
                  <a:schemeClr val="bg1"/>
                </a:solidFill>
              </a:rPr>
              <a:t>Industry classification: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International Standard Industrial Classification (ISIC) 3.0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ISIC 4.0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GTAP 56 sectors</a:t>
            </a:r>
          </a:p>
          <a:p>
            <a:r>
              <a:rPr lang="en-US" dirty="0">
                <a:solidFill>
                  <a:schemeClr val="bg1"/>
                </a:solidFill>
              </a:rPr>
              <a:t>End-use classification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Consumer goods (CONS)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Intermediate goods (INT)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Capital goods (CAP)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Dual-use goods (DUAL-USE)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177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Housekeeping items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67853"/>
            <a:ext cx="8596668" cy="4573509"/>
          </a:xfrm>
        </p:spPr>
        <p:txBody>
          <a:bodyPr/>
          <a:lstStyle/>
          <a:p>
            <a:pPr>
              <a:buClrTx/>
              <a:buSzPct val="130000"/>
              <a:buFont typeface="Arial" panose="020B0604020202020204" pitchFamily="34" charset="0"/>
              <a:buChar char="•"/>
            </a:pPr>
            <a:r>
              <a:rPr lang="en-US" dirty="0"/>
              <a:t>GVC working group (est. 2017) aims to generate Commission-related GVC research from ID and EC.</a:t>
            </a:r>
          </a:p>
          <a:p>
            <a:pPr marL="0" indent="0">
              <a:buClrTx/>
              <a:buSzPct val="130000"/>
              <a:buNone/>
            </a:pPr>
            <a:endParaRPr lang="en-US" dirty="0"/>
          </a:p>
          <a:p>
            <a:pPr>
              <a:buClrTx/>
              <a:buSzPct val="130000"/>
              <a:buFont typeface="Arial" panose="020B0604020202020204" pitchFamily="34" charset="0"/>
              <a:buChar char="•"/>
            </a:pPr>
            <a:r>
              <a:rPr lang="en-US" dirty="0"/>
              <a:t>What’s been done so far?</a:t>
            </a:r>
          </a:p>
          <a:p>
            <a:pPr lvl="1">
              <a:buClrTx/>
              <a:buSzPct val="130000"/>
              <a:buFont typeface="Wingdings" panose="05000000000000000000" pitchFamily="2" charset="2"/>
              <a:buChar char="ü"/>
            </a:pPr>
            <a:r>
              <a:rPr lang="en-US" dirty="0"/>
              <a:t>Online GVC Library: </a:t>
            </a:r>
            <a:r>
              <a:rPr lang="en-US" dirty="0">
                <a:hlinkClick r:id="rId2"/>
              </a:rPr>
              <a:t>https://usitc.libguides.com/gvcs</a:t>
            </a:r>
            <a:endParaRPr lang="en-US" dirty="0"/>
          </a:p>
          <a:p>
            <a:pPr lvl="1">
              <a:buClrTx/>
              <a:buSzPct val="130000"/>
              <a:buFont typeface="Wingdings" panose="05000000000000000000" pitchFamily="2" charset="2"/>
              <a:buChar char="ü"/>
            </a:pPr>
            <a:endParaRPr lang="en-US" dirty="0"/>
          </a:p>
          <a:p>
            <a:pPr lvl="1">
              <a:buClrTx/>
              <a:buSzPct val="130000"/>
              <a:buFont typeface="Wingdings" panose="05000000000000000000" pitchFamily="2" charset="2"/>
              <a:buChar char="ü"/>
            </a:pPr>
            <a:r>
              <a:rPr lang="en-US" dirty="0"/>
              <a:t>JICE GVC Special Topic Edition: </a:t>
            </a:r>
            <a:r>
              <a:rPr lang="en-US" dirty="0">
                <a:hlinkClick r:id="rId3"/>
              </a:rPr>
              <a:t>https://www.usitc.gov/journals/2019_global_value_chains.htm</a:t>
            </a:r>
            <a:endParaRPr lang="en-US" dirty="0"/>
          </a:p>
          <a:p>
            <a:pPr lvl="1">
              <a:buClrTx/>
              <a:buSzPct val="130000"/>
              <a:buFont typeface="Wingdings" panose="05000000000000000000" pitchFamily="2" charset="2"/>
              <a:buChar char="ü"/>
            </a:pPr>
            <a:endParaRPr lang="en-US" dirty="0"/>
          </a:p>
          <a:p>
            <a:pPr lvl="1">
              <a:buClrTx/>
              <a:buSzPct val="130000"/>
              <a:buFont typeface="Wingdings" panose="05000000000000000000" pitchFamily="2" charset="2"/>
              <a:buChar char="ü"/>
            </a:pPr>
            <a:r>
              <a:rPr lang="en-US" dirty="0"/>
              <a:t>15 GVC seminars and brownbag discussions</a:t>
            </a:r>
          </a:p>
          <a:p>
            <a:pPr>
              <a:buClrTx/>
              <a:buSzPct val="130000"/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ClrTx/>
              <a:buSzPct val="130000"/>
              <a:buFont typeface="Arial" panose="020B0604020202020204" pitchFamily="34" charset="0"/>
              <a:buChar char="•"/>
            </a:pPr>
            <a:r>
              <a:rPr lang="en-US" dirty="0"/>
              <a:t>Upcoming events: </a:t>
            </a:r>
            <a:r>
              <a:rPr lang="en-US" dirty="0">
                <a:solidFill>
                  <a:srgbClr val="FF0000"/>
                </a:solidFill>
              </a:rPr>
              <a:t>April 28</a:t>
            </a:r>
            <a:r>
              <a:rPr lang="en-US" baseline="30000" dirty="0">
                <a:solidFill>
                  <a:srgbClr val="FF0000"/>
                </a:solidFill>
              </a:rPr>
              <a:t>th</a:t>
            </a:r>
            <a:r>
              <a:rPr lang="en-US" dirty="0">
                <a:solidFill>
                  <a:srgbClr val="FF0000"/>
                </a:solidFill>
              </a:rPr>
              <a:t>, GVC Roundtable </a:t>
            </a:r>
          </a:p>
        </p:txBody>
      </p:sp>
    </p:spTree>
    <p:extLst>
      <p:ext uri="{BB962C8B-B14F-4D97-AF65-F5344CB8AC3E}">
        <p14:creationId xmlns:p14="http://schemas.microsoft.com/office/powerpoint/2010/main" val="38949287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4000">
              <a:schemeClr val="bg2">
                <a:lumMod val="40000"/>
                <a:lumOff val="6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974" y="115487"/>
            <a:ext cx="8534400" cy="150706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Data Source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974" y="1576351"/>
            <a:ext cx="9793288" cy="4348772"/>
          </a:xfrm>
        </p:spPr>
        <p:txBody>
          <a:bodyPr anchor="t" anchorCtr="0"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UNSD Broad Economic Categories (BEC) classification</a:t>
            </a:r>
          </a:p>
          <a:p>
            <a:r>
              <a:rPr lang="en-US" sz="2400" dirty="0">
                <a:solidFill>
                  <a:schemeClr val="bg1"/>
                </a:solidFill>
              </a:rPr>
              <a:t>End-use classification from World Input-Output Database (WIOD) project</a:t>
            </a:r>
          </a:p>
          <a:p>
            <a:r>
              <a:rPr lang="en-US" sz="2400" dirty="0">
                <a:solidFill>
                  <a:schemeClr val="bg1"/>
                </a:solidFill>
              </a:rPr>
              <a:t>End-use concordance from OECD </a:t>
            </a:r>
            <a:r>
              <a:rPr lang="en-US" sz="2400" dirty="0" err="1">
                <a:solidFill>
                  <a:schemeClr val="bg1"/>
                </a:solidFill>
              </a:rPr>
              <a:t>TiVA</a:t>
            </a:r>
            <a:r>
              <a:rPr lang="en-US" sz="2400" dirty="0">
                <a:solidFill>
                  <a:schemeClr val="bg1"/>
                </a:solidFill>
              </a:rPr>
              <a:t> database</a:t>
            </a:r>
          </a:p>
          <a:p>
            <a:r>
              <a:rPr lang="en-US" sz="2400" dirty="0">
                <a:solidFill>
                  <a:schemeClr val="bg1"/>
                </a:solidFill>
              </a:rPr>
              <a:t>OECD HS-ISIC v3. and HS-ISIC v4. concordance</a:t>
            </a:r>
          </a:p>
          <a:p>
            <a:r>
              <a:rPr lang="en-US" sz="2400" dirty="0">
                <a:solidFill>
                  <a:schemeClr val="bg1"/>
                </a:solidFill>
              </a:rPr>
              <a:t>USITC estimates on certain dual-use products</a:t>
            </a:r>
          </a:p>
          <a:p>
            <a:r>
              <a:rPr lang="en-US" sz="2400" dirty="0">
                <a:solidFill>
                  <a:schemeClr val="bg1"/>
                </a:solidFill>
              </a:rPr>
              <a:t>The differences between these sources have been reconciled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5020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4000">
              <a:schemeClr val="bg2">
                <a:lumMod val="40000"/>
                <a:lumOff val="6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78040"/>
            <a:ext cx="10825036" cy="150706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APEC-USITC END-USE Concordance DEMO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726" y="4122353"/>
            <a:ext cx="11375898" cy="22104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34475" y="4122352"/>
            <a:ext cx="2787149" cy="2210483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4212" y="1800441"/>
            <a:ext cx="6595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Available via Intranet GVC library: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4"/>
              </a:rPr>
              <a:t>https://usitc.libguides.com/gvcs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Scroll down to Database section and select Broad Economic Category Concordance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2314" y="1585287"/>
            <a:ext cx="2669521" cy="221099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800696" y="2690782"/>
            <a:ext cx="2401139" cy="283241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655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4000">
              <a:schemeClr val="bg2">
                <a:lumMod val="40000"/>
                <a:lumOff val="6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042" y="352994"/>
            <a:ext cx="8534400" cy="150706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Application for GVC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34" y="1564054"/>
            <a:ext cx="9653536" cy="4524757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chemeClr val="bg1"/>
                </a:solidFill>
              </a:rPr>
              <a:t>Make merchandise statistics more relevant to GVC analysis</a:t>
            </a:r>
          </a:p>
          <a:p>
            <a:r>
              <a:rPr lang="en-US" sz="2600" dirty="0">
                <a:solidFill>
                  <a:schemeClr val="bg1"/>
                </a:solidFill>
              </a:rPr>
              <a:t>Provide more timely GVC analysis with detailed product and industry information</a:t>
            </a:r>
          </a:p>
          <a:p>
            <a:r>
              <a:rPr lang="en-US" sz="2600" dirty="0">
                <a:solidFill>
                  <a:schemeClr val="bg1"/>
                </a:solidFill>
              </a:rPr>
              <a:t>Help improve the compilation of </a:t>
            </a:r>
            <a:r>
              <a:rPr lang="en-US" sz="2600" dirty="0" err="1">
                <a:solidFill>
                  <a:schemeClr val="bg1"/>
                </a:solidFill>
              </a:rPr>
              <a:t>TiVA</a:t>
            </a:r>
            <a:r>
              <a:rPr lang="en-US" sz="2600" dirty="0">
                <a:solidFill>
                  <a:schemeClr val="bg1"/>
                </a:solidFill>
              </a:rPr>
              <a:t> database</a:t>
            </a:r>
          </a:p>
          <a:p>
            <a:r>
              <a:rPr lang="en-US" sz="2600" dirty="0">
                <a:solidFill>
                  <a:schemeClr val="bg1"/>
                </a:solidFill>
              </a:rPr>
              <a:t>Add additional dimensions to other modeling tools (Gravity, GTAP, PE models etc.)</a:t>
            </a:r>
          </a:p>
          <a:p>
            <a:r>
              <a:rPr lang="en-US" sz="2600" dirty="0">
                <a:solidFill>
                  <a:schemeClr val="bg1"/>
                </a:solidFill>
              </a:rPr>
              <a:t>Better estimate of policy implications</a:t>
            </a:r>
          </a:p>
        </p:txBody>
      </p:sp>
    </p:spTree>
    <p:extLst>
      <p:ext uri="{BB962C8B-B14F-4D97-AF65-F5344CB8AC3E}">
        <p14:creationId xmlns:p14="http://schemas.microsoft.com/office/powerpoint/2010/main" val="9269755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4000">
              <a:schemeClr val="bg2">
                <a:lumMod val="40000"/>
                <a:lumOff val="6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78040"/>
            <a:ext cx="8534400" cy="150706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Future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1790699"/>
            <a:ext cx="9763118" cy="4524757"/>
          </a:xfrm>
        </p:spPr>
        <p:txBody>
          <a:bodyPr anchor="t">
            <a:normAutofit lnSpcReduction="10000"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Collaboration with GTAP working group</a:t>
            </a:r>
          </a:p>
          <a:p>
            <a:pPr lvl="1"/>
            <a:r>
              <a:rPr lang="en-US" sz="2600" dirty="0">
                <a:solidFill>
                  <a:schemeClr val="bg1"/>
                </a:solidFill>
              </a:rPr>
              <a:t>Adding new GTAP sectors</a:t>
            </a:r>
          </a:p>
          <a:p>
            <a:pPr lvl="1"/>
            <a:r>
              <a:rPr lang="en-US" sz="2600" dirty="0">
                <a:solidFill>
                  <a:schemeClr val="bg1"/>
                </a:solidFill>
              </a:rPr>
              <a:t>Adding GTAP sector splits</a:t>
            </a:r>
          </a:p>
          <a:p>
            <a:r>
              <a:rPr lang="en-US" sz="2800" dirty="0">
                <a:solidFill>
                  <a:schemeClr val="bg1"/>
                </a:solidFill>
              </a:rPr>
              <a:t>Collaboration with Industry Analysts </a:t>
            </a:r>
          </a:p>
          <a:p>
            <a:pPr lvl="1"/>
            <a:r>
              <a:rPr lang="en-US" sz="2600" dirty="0">
                <a:solidFill>
                  <a:schemeClr val="bg1"/>
                </a:solidFill>
              </a:rPr>
              <a:t>Lesley Ahmed and Sarah Scott are testing out how much time it will take to review the products in their portfolio </a:t>
            </a:r>
          </a:p>
          <a:p>
            <a:pPr lvl="1"/>
            <a:r>
              <a:rPr lang="en-US" sz="2600" dirty="0">
                <a:solidFill>
                  <a:schemeClr val="bg1"/>
                </a:solidFill>
              </a:rPr>
              <a:t>More accurate allocation for dual-use products</a:t>
            </a:r>
          </a:p>
          <a:p>
            <a:pPr lvl="1"/>
            <a:r>
              <a:rPr lang="en-US" sz="2600" dirty="0">
                <a:solidFill>
                  <a:schemeClr val="bg1"/>
                </a:solidFill>
              </a:rPr>
              <a:t>Misclassifications</a:t>
            </a:r>
          </a:p>
          <a:p>
            <a:pPr marL="457200" lvl="1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540997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4000">
              <a:schemeClr val="bg2">
                <a:lumMod val="40000"/>
                <a:lumOff val="6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3689" y="2439701"/>
            <a:ext cx="8534400" cy="1507067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2617756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2296" y="4069511"/>
            <a:ext cx="11162042" cy="1090886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Trade in Value Added (</a:t>
            </a:r>
            <a:r>
              <a:rPr lang="en-US" sz="4400" b="1" dirty="0" err="1"/>
              <a:t>TiVA</a:t>
            </a:r>
            <a:r>
              <a:rPr lang="en-US" sz="4400" b="1" dirty="0"/>
              <a:t>) for GVC Analysis</a:t>
            </a:r>
            <a:br>
              <a:rPr lang="en-US" sz="2400" b="1" dirty="0">
                <a:latin typeface="+mj-lt"/>
              </a:rPr>
            </a:b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51" y="4763050"/>
            <a:ext cx="11444237" cy="1655762"/>
          </a:xfrm>
        </p:spPr>
        <p:txBody>
          <a:bodyPr>
            <a:normAutofit fontScale="85000" lnSpcReduction="20000"/>
          </a:bodyPr>
          <a:lstStyle/>
          <a:p>
            <a:r>
              <a:rPr lang="en-US" sz="2200" dirty="0"/>
              <a:t>by</a:t>
            </a:r>
          </a:p>
          <a:p>
            <a:r>
              <a:rPr lang="en-US" sz="3600" b="1" dirty="0"/>
              <a:t>Lin Jones</a:t>
            </a:r>
          </a:p>
          <a:p>
            <a:r>
              <a:rPr lang="en-US" sz="2200" i="1" dirty="0"/>
              <a:t>USITC GVC Research Program: GVC Data Workshop</a:t>
            </a:r>
          </a:p>
          <a:p>
            <a:r>
              <a:rPr lang="en-US" sz="2200" i="1" dirty="0"/>
              <a:t>October 31, 2019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0" y="0"/>
            <a:ext cx="12113846" cy="384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8029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985" y="296119"/>
            <a:ext cx="5417150" cy="147600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Outline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1695" y="1406831"/>
            <a:ext cx="542387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What is Trade in Value Added (</a:t>
            </a:r>
            <a:r>
              <a:rPr lang="en-US" sz="2400" dirty="0" err="1"/>
              <a:t>TiVA</a:t>
            </a:r>
            <a:r>
              <a:rPr lang="en-US" sz="2400" dirty="0"/>
              <a:t>)?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Major </a:t>
            </a:r>
            <a:r>
              <a:rPr lang="en-US" sz="2400" dirty="0" err="1"/>
              <a:t>TiVA</a:t>
            </a:r>
            <a:r>
              <a:rPr lang="en-US" sz="2400" dirty="0"/>
              <a:t> databases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TiVA</a:t>
            </a:r>
            <a:r>
              <a:rPr lang="en-US" sz="2400" dirty="0"/>
              <a:t>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Inter-country input-output table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Basic </a:t>
            </a:r>
            <a:r>
              <a:rPr lang="en-US" sz="2400" dirty="0" err="1"/>
              <a:t>TiVA</a:t>
            </a:r>
            <a:r>
              <a:rPr lang="en-US" sz="2400" dirty="0"/>
              <a:t> measures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TiVA</a:t>
            </a:r>
            <a:r>
              <a:rPr lang="en-US" sz="2400" dirty="0"/>
              <a:t> Application for GVC analysis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Pros and cons of </a:t>
            </a:r>
            <a:r>
              <a:rPr lang="en-US" sz="2400" dirty="0" err="1"/>
              <a:t>TiVA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39761-90FF-4428-BB59-3025EAB4B702}" type="slidenum">
              <a:rPr lang="en-US" smtClean="0"/>
              <a:t>26</a:t>
            </a:fld>
            <a:endParaRPr lang="en-US"/>
          </a:p>
        </p:txBody>
      </p:sp>
      <p:pic>
        <p:nvPicPr>
          <p:cNvPr id="7" name="Content Placeholder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896" y="1772122"/>
            <a:ext cx="5731306" cy="367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169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1138" y="323096"/>
            <a:ext cx="7999268" cy="93042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What is Trade in Value Added (</a:t>
            </a:r>
            <a:r>
              <a:rPr lang="en-US" b="1" dirty="0" err="1"/>
              <a:t>TiVA</a:t>
            </a:r>
            <a:r>
              <a:rPr lang="en-US" b="1" dirty="0"/>
              <a:t>)?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39761-90FF-4428-BB59-3025EAB4B702}" type="slidenum">
              <a:rPr lang="en-US" smtClean="0"/>
              <a:t>27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07945" y="1450442"/>
            <a:ext cx="582246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It is a different statistical approach to measure trade and global value chains (GVCs).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TiVA</a:t>
            </a:r>
            <a:r>
              <a:rPr lang="en-US" sz="2000" dirty="0"/>
              <a:t> allows to untangle value embedded in final consumption to the originating countries and industries.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TiVA</a:t>
            </a:r>
            <a:r>
              <a:rPr lang="en-US" sz="2000" dirty="0"/>
              <a:t> is compiled from national account data (e.g. input-output and supply-use tables), as well as trade statistics.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TiVA</a:t>
            </a:r>
            <a:r>
              <a:rPr lang="en-US" sz="2000" dirty="0"/>
              <a:t> databases usually contain Inter-country input-output tables (ICIOTs) and/or </a:t>
            </a:r>
            <a:r>
              <a:rPr lang="en-US" sz="2000" dirty="0" err="1"/>
              <a:t>TiVA</a:t>
            </a:r>
            <a:r>
              <a:rPr lang="en-US" sz="2000" dirty="0"/>
              <a:t> measures.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7743"/>
            <a:ext cx="5715000" cy="2857500"/>
          </a:xfrm>
        </p:spPr>
      </p:pic>
    </p:spTree>
    <p:extLst>
      <p:ext uri="{BB962C8B-B14F-4D97-AF65-F5344CB8AC3E}">
        <p14:creationId xmlns:p14="http://schemas.microsoft.com/office/powerpoint/2010/main" val="19574826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7318" y="214388"/>
            <a:ext cx="5994620" cy="93042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Major </a:t>
            </a:r>
            <a:r>
              <a:rPr lang="en-US" sz="4000" b="1" dirty="0" err="1"/>
              <a:t>TiVA</a:t>
            </a:r>
            <a:r>
              <a:rPr lang="en-US" sz="4000" b="1" dirty="0"/>
              <a:t> Databases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39761-90FF-4428-BB59-3025EAB4B702}" type="slidenum">
              <a:rPr lang="en-US" smtClean="0"/>
              <a:t>28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707386" y="881824"/>
            <a:ext cx="61573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World Input-Output Database (WIOD) 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2013 release: 40 countries &amp; Rest of World (</a:t>
            </a:r>
            <a:r>
              <a:rPr lang="en-US" dirty="0" err="1"/>
              <a:t>RoW</a:t>
            </a:r>
            <a:r>
              <a:rPr lang="en-US" dirty="0"/>
              <a:t>), 35 sectors, 1995-2011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2016 release: 43 countries, 56 sectors, 2000-2014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4"/>
              </a:rPr>
              <a:t>OECD-WTO </a:t>
            </a:r>
            <a:r>
              <a:rPr lang="en-US" dirty="0" err="1">
                <a:hlinkClick r:id="rId4"/>
              </a:rPr>
              <a:t>TiVA</a:t>
            </a:r>
            <a:r>
              <a:rPr lang="en-US" dirty="0">
                <a:hlinkClick r:id="rId4"/>
              </a:rPr>
              <a:t> Database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5"/>
              </a:rPr>
              <a:t>2016 release</a:t>
            </a:r>
            <a:r>
              <a:rPr lang="en-US" dirty="0"/>
              <a:t>: 63 economies &amp; </a:t>
            </a:r>
            <a:r>
              <a:rPr lang="en-US" dirty="0" err="1"/>
              <a:t>RoW</a:t>
            </a:r>
            <a:r>
              <a:rPr lang="en-US" dirty="0"/>
              <a:t>, 34 industries, 1995-2011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2018 release: 64 economies, 36 sectors, 2005-2015 (some 2016)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6"/>
              </a:rPr>
              <a:t>UNCTAD Eora GVC Database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2018 release: 189 countries &amp;</a:t>
            </a:r>
            <a:r>
              <a:rPr lang="en-US" dirty="0" err="1"/>
              <a:t>RoW</a:t>
            </a:r>
            <a:r>
              <a:rPr lang="en-US" dirty="0"/>
              <a:t>, 25 sectors, 1990-2018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Other IO databases: </a:t>
            </a:r>
            <a:r>
              <a:rPr lang="en-US" dirty="0">
                <a:hlinkClick r:id="rId7"/>
              </a:rPr>
              <a:t>IDE-JETRO AIIOTs</a:t>
            </a:r>
            <a:r>
              <a:rPr lang="en-US" dirty="0"/>
              <a:t>, </a:t>
            </a:r>
            <a:r>
              <a:rPr lang="en-US" dirty="0">
                <a:hlinkClick r:id="rId8"/>
              </a:rPr>
              <a:t>EUROSTAT FIGARO</a:t>
            </a:r>
            <a:r>
              <a:rPr lang="en-US" dirty="0"/>
              <a:t>, ADB MRIO, </a:t>
            </a:r>
            <a:r>
              <a:rPr lang="en-US" dirty="0">
                <a:hlinkClick r:id="rId9"/>
              </a:rPr>
              <a:t>EXIOBASE</a:t>
            </a:r>
            <a:r>
              <a:rPr lang="en-US" dirty="0"/>
              <a:t>, GTAP, APEC </a:t>
            </a:r>
            <a:r>
              <a:rPr lang="en-US" dirty="0" err="1"/>
              <a:t>TiVA</a:t>
            </a:r>
            <a:r>
              <a:rPr lang="en-US" dirty="0"/>
              <a:t>, NA </a:t>
            </a:r>
            <a:r>
              <a:rPr lang="en-US" dirty="0" err="1"/>
              <a:t>TiVA</a:t>
            </a:r>
            <a:r>
              <a:rPr lang="en-US" dirty="0"/>
              <a:t> </a:t>
            </a:r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3950"/>
            <a:ext cx="5478517" cy="417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699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286" y="211237"/>
            <a:ext cx="11619524" cy="709694"/>
          </a:xfrm>
        </p:spPr>
        <p:txBody>
          <a:bodyPr>
            <a:noAutofit/>
          </a:bodyPr>
          <a:lstStyle/>
          <a:p>
            <a:r>
              <a:rPr lang="en-US" sz="4000" b="1" dirty="0" err="1"/>
              <a:t>TiVA</a:t>
            </a:r>
            <a:r>
              <a:rPr lang="en-US" sz="4000" b="1" dirty="0"/>
              <a:t> Data: Inter-Country Input-Output 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9D2584-BAEC-4C45-B2B7-30887C4F0A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6515" y="2513298"/>
            <a:ext cx="38373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cs typeface="Times New Roman" panose="02020603050405020304" pitchFamily="18" charset="0"/>
              </a:rPr>
              <a:t>Four major matrices: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cs typeface="Times New Roman" panose="02020603050405020304" pitchFamily="18" charset="0"/>
              </a:rPr>
              <a:t>Intermediate use (A)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cs typeface="Times New Roman" panose="02020603050405020304" pitchFamily="18" charset="0"/>
              </a:rPr>
              <a:t>Final use (F)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cs typeface="Times New Roman" panose="02020603050405020304" pitchFamily="18" charset="0"/>
              </a:rPr>
              <a:t>Direct value added (V)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cs typeface="Times New Roman" panose="02020603050405020304" pitchFamily="18" charset="0"/>
              </a:rPr>
              <a:t>Output (X).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4130474" y="1171455"/>
          <a:ext cx="7749361" cy="493437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51073">
                  <a:extLst>
                    <a:ext uri="{9D8B030D-6E8A-4147-A177-3AD203B41FA5}">
                      <a16:colId xmlns:a16="http://schemas.microsoft.com/office/drawing/2014/main" val="1700827909"/>
                    </a:ext>
                  </a:extLst>
                </a:gridCol>
                <a:gridCol w="551073">
                  <a:extLst>
                    <a:ext uri="{9D8B030D-6E8A-4147-A177-3AD203B41FA5}">
                      <a16:colId xmlns:a16="http://schemas.microsoft.com/office/drawing/2014/main" val="3884502375"/>
                    </a:ext>
                  </a:extLst>
                </a:gridCol>
                <a:gridCol w="350859">
                  <a:extLst>
                    <a:ext uri="{9D8B030D-6E8A-4147-A177-3AD203B41FA5}">
                      <a16:colId xmlns:a16="http://schemas.microsoft.com/office/drawing/2014/main" val="3269998292"/>
                    </a:ext>
                  </a:extLst>
                </a:gridCol>
                <a:gridCol w="726503">
                  <a:extLst>
                    <a:ext uri="{9D8B030D-6E8A-4147-A177-3AD203B41FA5}">
                      <a16:colId xmlns:a16="http://schemas.microsoft.com/office/drawing/2014/main" val="1593027088"/>
                    </a:ext>
                  </a:extLst>
                </a:gridCol>
                <a:gridCol w="645780">
                  <a:extLst>
                    <a:ext uri="{9D8B030D-6E8A-4147-A177-3AD203B41FA5}">
                      <a16:colId xmlns:a16="http://schemas.microsoft.com/office/drawing/2014/main" val="3672452916"/>
                    </a:ext>
                  </a:extLst>
                </a:gridCol>
                <a:gridCol w="645780">
                  <a:extLst>
                    <a:ext uri="{9D8B030D-6E8A-4147-A177-3AD203B41FA5}">
                      <a16:colId xmlns:a16="http://schemas.microsoft.com/office/drawing/2014/main" val="3413701010"/>
                    </a:ext>
                  </a:extLst>
                </a:gridCol>
                <a:gridCol w="645780">
                  <a:extLst>
                    <a:ext uri="{9D8B030D-6E8A-4147-A177-3AD203B41FA5}">
                      <a16:colId xmlns:a16="http://schemas.microsoft.com/office/drawing/2014/main" val="113694093"/>
                    </a:ext>
                  </a:extLst>
                </a:gridCol>
                <a:gridCol w="645780">
                  <a:extLst>
                    <a:ext uri="{9D8B030D-6E8A-4147-A177-3AD203B41FA5}">
                      <a16:colId xmlns:a16="http://schemas.microsoft.com/office/drawing/2014/main" val="1411115457"/>
                    </a:ext>
                  </a:extLst>
                </a:gridCol>
                <a:gridCol w="645780">
                  <a:extLst>
                    <a:ext uri="{9D8B030D-6E8A-4147-A177-3AD203B41FA5}">
                      <a16:colId xmlns:a16="http://schemas.microsoft.com/office/drawing/2014/main" val="187406981"/>
                    </a:ext>
                  </a:extLst>
                </a:gridCol>
                <a:gridCol w="726503">
                  <a:extLst>
                    <a:ext uri="{9D8B030D-6E8A-4147-A177-3AD203B41FA5}">
                      <a16:colId xmlns:a16="http://schemas.microsoft.com/office/drawing/2014/main" val="4146862500"/>
                    </a:ext>
                  </a:extLst>
                </a:gridCol>
                <a:gridCol w="807225">
                  <a:extLst>
                    <a:ext uri="{9D8B030D-6E8A-4147-A177-3AD203B41FA5}">
                      <a16:colId xmlns:a16="http://schemas.microsoft.com/office/drawing/2014/main" val="3704318209"/>
                    </a:ext>
                  </a:extLst>
                </a:gridCol>
                <a:gridCol w="807225">
                  <a:extLst>
                    <a:ext uri="{9D8B030D-6E8A-4147-A177-3AD203B41FA5}">
                      <a16:colId xmlns:a16="http://schemas.microsoft.com/office/drawing/2014/main" val="16792157"/>
                    </a:ext>
                  </a:extLst>
                </a:gridCol>
              </a:tblGrid>
              <a:tr h="19566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/>
                </a:tc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Output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Total Output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/>
                </a:tc>
                <a:extLst>
                  <a:ext uri="{0D108BD9-81ED-4DB2-BD59-A6C34878D82A}">
                    <a16:rowId xmlns:a16="http://schemas.microsoft.com/office/drawing/2014/main" val="3116847396"/>
                  </a:ext>
                </a:extLst>
              </a:tr>
              <a:tr h="195668"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/>
                </a:tc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/>
                </a:tc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Intermediate Use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Final Use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0659301"/>
                  </a:ext>
                </a:extLst>
              </a:tr>
              <a:tr h="253175">
                <a:tc vMerge="1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/>
                </a:tc>
                <a:tc vMerge="1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Econ 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Econ 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Econ 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RoW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Econ 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Econ 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Econ 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RoW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0420459"/>
                  </a:ext>
                </a:extLst>
              </a:tr>
              <a:tr h="392955">
                <a:tc vMerge="1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/>
                </a:tc>
                <a:tc vMerge="1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/>
                </a:tc>
                <a:tc vMerge="1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1……n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1……n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1……n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1……n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1…e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1…e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1…e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1…e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/>
                </a:tc>
                <a:extLst>
                  <a:ext uri="{0D108BD9-81ED-4DB2-BD59-A6C34878D82A}">
                    <a16:rowId xmlns:a16="http://schemas.microsoft.com/office/drawing/2014/main" val="3935197195"/>
                  </a:ext>
                </a:extLst>
              </a:tr>
              <a:tr h="800459">
                <a:tc rowSpan="4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Input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vert="vert27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Econ 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ID</a:t>
                      </a:r>
                      <a:r>
                        <a:rPr lang="en-US" sz="1100" baseline="30000" dirty="0">
                          <a:effectLst/>
                        </a:rPr>
                        <a:t>1</a:t>
                      </a:r>
                      <a:r>
                        <a:rPr lang="en-US" sz="1100" baseline="-25000" dirty="0">
                          <a:effectLst/>
                        </a:rPr>
                        <a:t>i,j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IM</a:t>
                      </a:r>
                      <a:r>
                        <a:rPr lang="en-US" sz="1100" baseline="30000" dirty="0">
                          <a:effectLst/>
                        </a:rPr>
                        <a:t>1,2</a:t>
                      </a:r>
                      <a:r>
                        <a:rPr lang="en-US" sz="1100" baseline="-25000" dirty="0">
                          <a:effectLst/>
                        </a:rPr>
                        <a:t>i,j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IM</a:t>
                      </a:r>
                      <a:r>
                        <a:rPr lang="en-US" sz="1100" baseline="30000" dirty="0">
                          <a:effectLst/>
                        </a:rPr>
                        <a:t>1,3</a:t>
                      </a:r>
                      <a:r>
                        <a:rPr lang="en-US" sz="1100" baseline="-25000" dirty="0">
                          <a:effectLst/>
                        </a:rPr>
                        <a:t>i,j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IM</a:t>
                      </a:r>
                      <a:r>
                        <a:rPr lang="en-US" sz="1100" baseline="30000" dirty="0">
                          <a:effectLst/>
                        </a:rPr>
                        <a:t>1,row</a:t>
                      </a:r>
                      <a:r>
                        <a:rPr lang="en-US" sz="1100" baseline="-25000" dirty="0">
                          <a:effectLst/>
                        </a:rPr>
                        <a:t>i,j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FD</a:t>
                      </a:r>
                      <a:r>
                        <a:rPr lang="en-US" sz="1100" baseline="30000" dirty="0">
                          <a:effectLst/>
                        </a:rPr>
                        <a:t>1</a:t>
                      </a:r>
                      <a:r>
                        <a:rPr lang="en-US" sz="1100" baseline="-25000" dirty="0">
                          <a:effectLst/>
                        </a:rPr>
                        <a:t>i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FM</a:t>
                      </a:r>
                      <a:r>
                        <a:rPr lang="en-US" sz="1100" baseline="30000" dirty="0">
                          <a:effectLst/>
                        </a:rPr>
                        <a:t>1,2</a:t>
                      </a:r>
                      <a:r>
                        <a:rPr lang="en-US" sz="1100" baseline="-25000" dirty="0">
                          <a:effectLst/>
                        </a:rPr>
                        <a:t>i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FM</a:t>
                      </a:r>
                      <a:r>
                        <a:rPr lang="en-US" sz="1100" baseline="30000" dirty="0">
                          <a:effectLst/>
                        </a:rPr>
                        <a:t>1,3</a:t>
                      </a:r>
                      <a:r>
                        <a:rPr lang="en-US" sz="1100" baseline="-25000" dirty="0">
                          <a:effectLst/>
                        </a:rPr>
                        <a:t>i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FM</a:t>
                      </a:r>
                      <a:r>
                        <a:rPr lang="en-US" sz="1100" baseline="30000" dirty="0">
                          <a:effectLst/>
                        </a:rPr>
                        <a:t>1,row</a:t>
                      </a:r>
                      <a:r>
                        <a:rPr lang="en-US" sz="1100" baseline="-25000" dirty="0">
                          <a:effectLst/>
                        </a:rPr>
                        <a:t>i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</a:t>
                      </a:r>
                      <a:r>
                        <a:rPr lang="en-US" sz="1100" baseline="30000" dirty="0">
                          <a:effectLst/>
                        </a:rPr>
                        <a:t>1</a:t>
                      </a:r>
                      <a:r>
                        <a:rPr lang="en-US" sz="1100" baseline="-25000" dirty="0">
                          <a:effectLst/>
                        </a:rPr>
                        <a:t>i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778503"/>
                  </a:ext>
                </a:extLst>
              </a:tr>
              <a:tr h="8004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Econ 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IM</a:t>
                      </a:r>
                      <a:r>
                        <a:rPr lang="en-US" sz="1100" baseline="30000" dirty="0">
                          <a:effectLst/>
                        </a:rPr>
                        <a:t>2,1</a:t>
                      </a:r>
                      <a:r>
                        <a:rPr lang="en-US" sz="1100" baseline="-25000" dirty="0">
                          <a:effectLst/>
                        </a:rPr>
                        <a:t>i,j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ID</a:t>
                      </a:r>
                      <a:r>
                        <a:rPr lang="en-US" sz="1100" baseline="30000" dirty="0">
                          <a:effectLst/>
                        </a:rPr>
                        <a:t>2</a:t>
                      </a:r>
                      <a:r>
                        <a:rPr lang="en-US" sz="1100" baseline="-25000" dirty="0">
                          <a:effectLst/>
                        </a:rPr>
                        <a:t>i,j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IM</a:t>
                      </a:r>
                      <a:r>
                        <a:rPr lang="en-US" sz="1100" baseline="30000" dirty="0">
                          <a:effectLst/>
                        </a:rPr>
                        <a:t>2,3</a:t>
                      </a:r>
                      <a:r>
                        <a:rPr lang="en-US" sz="1100" baseline="-25000" dirty="0">
                          <a:effectLst/>
                        </a:rPr>
                        <a:t> </a:t>
                      </a:r>
                      <a:r>
                        <a:rPr lang="en-US" sz="1100" baseline="-25000" dirty="0" err="1">
                          <a:effectLst/>
                        </a:rPr>
                        <a:t>i,j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IM</a:t>
                      </a:r>
                      <a:r>
                        <a:rPr lang="en-US" sz="1100" baseline="30000" dirty="0">
                          <a:effectLst/>
                        </a:rPr>
                        <a:t>2,row</a:t>
                      </a:r>
                      <a:r>
                        <a:rPr lang="en-US" sz="1100" baseline="-25000" dirty="0">
                          <a:effectLst/>
                        </a:rPr>
                        <a:t>i,j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FM</a:t>
                      </a:r>
                      <a:r>
                        <a:rPr lang="en-US" sz="1100" baseline="30000" dirty="0">
                          <a:effectLst/>
                        </a:rPr>
                        <a:t>2,1,c</a:t>
                      </a:r>
                      <a:r>
                        <a:rPr lang="en-US" sz="1100" baseline="-25000" dirty="0">
                          <a:effectLst/>
                        </a:rPr>
                        <a:t>i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FD</a:t>
                      </a:r>
                      <a:r>
                        <a:rPr lang="en-US" sz="1100" baseline="30000" dirty="0">
                          <a:effectLst/>
                        </a:rPr>
                        <a:t>2</a:t>
                      </a:r>
                      <a:r>
                        <a:rPr lang="en-US" sz="1100" baseline="-25000" dirty="0">
                          <a:effectLst/>
                        </a:rPr>
                        <a:t>i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FM</a:t>
                      </a:r>
                      <a:r>
                        <a:rPr lang="en-US" sz="1100" baseline="30000" dirty="0">
                          <a:effectLst/>
                        </a:rPr>
                        <a:t>2,3</a:t>
                      </a:r>
                      <a:r>
                        <a:rPr lang="en-US" sz="1100" baseline="-25000" dirty="0">
                          <a:effectLst/>
                        </a:rPr>
                        <a:t>i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FM</a:t>
                      </a:r>
                      <a:r>
                        <a:rPr lang="en-US" sz="1100" baseline="30000" dirty="0">
                          <a:effectLst/>
                        </a:rPr>
                        <a:t>2,row</a:t>
                      </a:r>
                      <a:r>
                        <a:rPr lang="en-US" sz="1100" baseline="-25000" dirty="0">
                          <a:effectLst/>
                        </a:rPr>
                        <a:t>i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</a:t>
                      </a:r>
                      <a:r>
                        <a:rPr lang="en-US" sz="1100" baseline="30000" dirty="0">
                          <a:effectLst/>
                        </a:rPr>
                        <a:t>2</a:t>
                      </a:r>
                      <a:r>
                        <a:rPr lang="en-US" sz="1100" baseline="-25000" dirty="0">
                          <a:effectLst/>
                        </a:rPr>
                        <a:t>i0-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765508"/>
                  </a:ext>
                </a:extLst>
              </a:tr>
              <a:tr h="8004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Econ 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n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IM</a:t>
                      </a:r>
                      <a:r>
                        <a:rPr lang="en-US" sz="1100" baseline="30000" dirty="0">
                          <a:effectLst/>
                        </a:rPr>
                        <a:t>3,1</a:t>
                      </a:r>
                      <a:r>
                        <a:rPr lang="en-US" sz="1100" baseline="-25000" dirty="0">
                          <a:effectLst/>
                        </a:rPr>
                        <a:t>i,j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IM</a:t>
                      </a:r>
                      <a:r>
                        <a:rPr lang="en-US" sz="1100" baseline="30000" dirty="0">
                          <a:effectLst/>
                        </a:rPr>
                        <a:t>3,2</a:t>
                      </a:r>
                      <a:r>
                        <a:rPr lang="en-US" sz="1100" baseline="-25000" dirty="0">
                          <a:effectLst/>
                        </a:rPr>
                        <a:t>i,j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ID</a:t>
                      </a:r>
                      <a:r>
                        <a:rPr lang="en-US" sz="1100" baseline="30000" dirty="0">
                          <a:effectLst/>
                        </a:rPr>
                        <a:t>3</a:t>
                      </a:r>
                      <a:r>
                        <a:rPr lang="en-US" sz="1100" baseline="-25000" dirty="0">
                          <a:effectLst/>
                        </a:rPr>
                        <a:t>i,j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IM</a:t>
                      </a:r>
                      <a:r>
                        <a:rPr lang="en-US" sz="1100" baseline="30000" dirty="0">
                          <a:effectLst/>
                        </a:rPr>
                        <a:t>3,row</a:t>
                      </a:r>
                      <a:r>
                        <a:rPr lang="en-US" sz="1100" baseline="-25000" dirty="0">
                          <a:effectLst/>
                        </a:rPr>
                        <a:t>i,j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FM</a:t>
                      </a:r>
                      <a:r>
                        <a:rPr lang="en-US" sz="1100" baseline="30000" dirty="0">
                          <a:effectLst/>
                        </a:rPr>
                        <a:t>3,1</a:t>
                      </a:r>
                      <a:r>
                        <a:rPr lang="en-US" sz="1100" baseline="-25000" dirty="0">
                          <a:effectLst/>
                        </a:rPr>
                        <a:t>i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FM</a:t>
                      </a:r>
                      <a:r>
                        <a:rPr lang="en-US" sz="1100" baseline="30000" dirty="0">
                          <a:effectLst/>
                        </a:rPr>
                        <a:t>3,2</a:t>
                      </a:r>
                      <a:r>
                        <a:rPr lang="en-US" sz="1100" baseline="-25000" dirty="0">
                          <a:effectLst/>
                        </a:rPr>
                        <a:t>i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FD</a:t>
                      </a:r>
                      <a:r>
                        <a:rPr lang="en-US" sz="1100" baseline="30000" dirty="0">
                          <a:effectLst/>
                        </a:rPr>
                        <a:t>3</a:t>
                      </a:r>
                      <a:r>
                        <a:rPr lang="en-US" sz="1100" baseline="-25000" dirty="0">
                          <a:effectLst/>
                        </a:rPr>
                        <a:t>i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FM</a:t>
                      </a:r>
                      <a:r>
                        <a:rPr lang="en-US" sz="1100" baseline="30000" dirty="0">
                          <a:effectLst/>
                        </a:rPr>
                        <a:t>3,row</a:t>
                      </a:r>
                      <a:r>
                        <a:rPr lang="en-US" sz="1100" baseline="-25000" dirty="0">
                          <a:effectLst/>
                        </a:rPr>
                        <a:t>i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</a:t>
                      </a:r>
                      <a:r>
                        <a:rPr lang="en-US" sz="1100" baseline="30000" dirty="0">
                          <a:effectLst/>
                        </a:rPr>
                        <a:t>3</a:t>
                      </a:r>
                      <a:r>
                        <a:rPr lang="en-US" sz="1100" baseline="-25000" dirty="0">
                          <a:effectLst/>
                        </a:rPr>
                        <a:t>i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2373409"/>
                  </a:ext>
                </a:extLst>
              </a:tr>
              <a:tr h="8004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RoW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IM</a:t>
                      </a:r>
                      <a:r>
                        <a:rPr lang="en-US" sz="1100" baseline="30000" dirty="0">
                          <a:effectLst/>
                        </a:rPr>
                        <a:t>row,1</a:t>
                      </a:r>
                      <a:r>
                        <a:rPr lang="en-US" sz="1100" baseline="-25000" dirty="0">
                          <a:effectLst/>
                        </a:rPr>
                        <a:t>i,j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IM</a:t>
                      </a:r>
                      <a:r>
                        <a:rPr lang="en-US" sz="1100" baseline="30000" dirty="0">
                          <a:effectLst/>
                        </a:rPr>
                        <a:t>row,2</a:t>
                      </a:r>
                      <a:r>
                        <a:rPr lang="en-US" sz="1100" baseline="-25000" dirty="0">
                          <a:effectLst/>
                        </a:rPr>
                        <a:t>i,j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IM</a:t>
                      </a:r>
                      <a:r>
                        <a:rPr lang="en-US" sz="1100" baseline="30000" dirty="0">
                          <a:effectLst/>
                        </a:rPr>
                        <a:t>row,3</a:t>
                      </a:r>
                      <a:r>
                        <a:rPr lang="en-US" sz="1100" baseline="-25000" dirty="0">
                          <a:effectLst/>
                        </a:rPr>
                        <a:t>i,j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ID</a:t>
                      </a:r>
                      <a:r>
                        <a:rPr lang="en-US" sz="1100" baseline="30000" dirty="0" err="1">
                          <a:effectLst/>
                        </a:rPr>
                        <a:t>row</a:t>
                      </a:r>
                      <a:r>
                        <a:rPr lang="en-US" sz="1100" baseline="-25000" dirty="0" err="1">
                          <a:effectLst/>
                        </a:rPr>
                        <a:t>i,j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FM</a:t>
                      </a:r>
                      <a:r>
                        <a:rPr lang="en-US" sz="1100" baseline="30000" dirty="0">
                          <a:effectLst/>
                        </a:rPr>
                        <a:t>row,1</a:t>
                      </a:r>
                      <a:r>
                        <a:rPr lang="en-US" sz="1100" baseline="-25000" dirty="0">
                          <a:effectLst/>
                        </a:rPr>
                        <a:t>i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FM</a:t>
                      </a:r>
                      <a:r>
                        <a:rPr lang="en-US" sz="1100" baseline="30000" dirty="0">
                          <a:effectLst/>
                        </a:rPr>
                        <a:t>row,2</a:t>
                      </a:r>
                      <a:r>
                        <a:rPr lang="en-US" sz="1100" baseline="-25000" dirty="0">
                          <a:effectLst/>
                        </a:rPr>
                        <a:t>i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FM</a:t>
                      </a:r>
                      <a:r>
                        <a:rPr lang="en-US" sz="1100" baseline="30000" dirty="0">
                          <a:effectLst/>
                        </a:rPr>
                        <a:t>row,3</a:t>
                      </a:r>
                      <a:r>
                        <a:rPr lang="en-US" sz="1100" baseline="-25000" dirty="0">
                          <a:effectLst/>
                        </a:rPr>
                        <a:t>i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FD</a:t>
                      </a:r>
                      <a:r>
                        <a:rPr lang="en-US" sz="1100" baseline="30000" dirty="0" err="1">
                          <a:effectLst/>
                        </a:rPr>
                        <a:t>row</a:t>
                      </a:r>
                      <a:r>
                        <a:rPr lang="en-US" sz="1100" baseline="-25000" dirty="0" err="1">
                          <a:effectLst/>
                        </a:rPr>
                        <a:t>i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O</a:t>
                      </a:r>
                      <a:r>
                        <a:rPr lang="en-US" sz="1100" baseline="30000" dirty="0" err="1">
                          <a:effectLst/>
                        </a:rPr>
                        <a:t>row</a:t>
                      </a:r>
                      <a:r>
                        <a:rPr lang="en-US" sz="1100" baseline="-25000" dirty="0" err="1">
                          <a:effectLst/>
                        </a:rPr>
                        <a:t>i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9505112"/>
                  </a:ext>
                </a:extLst>
              </a:tr>
              <a:tr h="303733">
                <a:tc gridSpan="3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Value-added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V</a:t>
                      </a:r>
                      <a:r>
                        <a:rPr lang="en-US" sz="1100" baseline="30000" dirty="0">
                          <a:effectLst/>
                        </a:rPr>
                        <a:t>1</a:t>
                      </a:r>
                      <a:r>
                        <a:rPr lang="en-US" sz="1100" baseline="-25000" dirty="0">
                          <a:effectLst/>
                        </a:rPr>
                        <a:t>j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V</a:t>
                      </a:r>
                      <a:r>
                        <a:rPr lang="en-US" sz="1100" baseline="30000" dirty="0">
                          <a:effectLst/>
                        </a:rPr>
                        <a:t>2</a:t>
                      </a:r>
                      <a:r>
                        <a:rPr lang="en-US" sz="1100" baseline="-25000" dirty="0">
                          <a:effectLst/>
                        </a:rPr>
                        <a:t>j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V</a:t>
                      </a:r>
                      <a:r>
                        <a:rPr lang="en-US" sz="1100" baseline="30000" dirty="0">
                          <a:effectLst/>
                        </a:rPr>
                        <a:t>3</a:t>
                      </a:r>
                      <a:r>
                        <a:rPr lang="en-US" sz="1100" baseline="-25000" dirty="0">
                          <a:effectLst/>
                        </a:rPr>
                        <a:t>j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V</a:t>
                      </a:r>
                      <a:r>
                        <a:rPr lang="en-US" sz="1100" baseline="30000" dirty="0" err="1">
                          <a:effectLst/>
                        </a:rPr>
                        <a:t>row</a:t>
                      </a:r>
                      <a:r>
                        <a:rPr lang="en-US" sz="1100" baseline="-25000" dirty="0" err="1">
                          <a:effectLst/>
                        </a:rPr>
                        <a:t>j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/>
                </a:tc>
                <a:extLst>
                  <a:ext uri="{0D108BD9-81ED-4DB2-BD59-A6C34878D82A}">
                    <a16:rowId xmlns:a16="http://schemas.microsoft.com/office/drawing/2014/main" val="1647519569"/>
                  </a:ext>
                </a:extLst>
              </a:tr>
              <a:tr h="391336">
                <a:tc gridSpan="3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Total Input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</a:t>
                      </a:r>
                      <a:r>
                        <a:rPr lang="en-US" sz="1100" baseline="30000" dirty="0">
                          <a:effectLst/>
                        </a:rPr>
                        <a:t>1</a:t>
                      </a:r>
                      <a:r>
                        <a:rPr lang="en-US" sz="1100" baseline="-25000" dirty="0">
                          <a:effectLst/>
                        </a:rPr>
                        <a:t>j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</a:t>
                      </a:r>
                      <a:r>
                        <a:rPr lang="en-US" sz="1100" baseline="30000" dirty="0">
                          <a:effectLst/>
                        </a:rPr>
                        <a:t>2</a:t>
                      </a:r>
                      <a:r>
                        <a:rPr lang="en-US" sz="1100" baseline="-25000" dirty="0">
                          <a:effectLst/>
                        </a:rPr>
                        <a:t>j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</a:t>
                      </a:r>
                      <a:r>
                        <a:rPr lang="en-US" sz="1100" baseline="30000" dirty="0">
                          <a:effectLst/>
                        </a:rPr>
                        <a:t>3</a:t>
                      </a:r>
                      <a:r>
                        <a:rPr lang="en-US" sz="1100" baseline="-25000" dirty="0">
                          <a:effectLst/>
                        </a:rPr>
                        <a:t>j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O</a:t>
                      </a:r>
                      <a:r>
                        <a:rPr lang="en-US" sz="1100" baseline="30000" dirty="0" err="1">
                          <a:effectLst/>
                        </a:rPr>
                        <a:t>row</a:t>
                      </a:r>
                      <a:r>
                        <a:rPr lang="en-US" sz="1100" baseline="-25000" dirty="0" err="1">
                          <a:effectLst/>
                        </a:rPr>
                        <a:t>j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Source: author’s modification from </a:t>
                      </a:r>
                      <a:r>
                        <a:rPr lang="en-US" sz="1100" dirty="0" err="1">
                          <a:effectLst/>
                        </a:rPr>
                        <a:t>Nadim</a:t>
                      </a:r>
                      <a:r>
                        <a:rPr lang="en-US" sz="1100" dirty="0">
                          <a:effectLst/>
                        </a:rPr>
                        <a:t> Ahmad’s “Creating Global Input-output tables,” 2017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25" marR="6312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6164616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6342182" y="3221168"/>
            <a:ext cx="119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302442" y="3207063"/>
            <a:ext cx="8774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F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164164" y="3253919"/>
            <a:ext cx="7834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X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12298" y="5151091"/>
            <a:ext cx="851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4198661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GVC Ecosystem and Analytical Tools</a:t>
            </a: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55" y="1374926"/>
            <a:ext cx="8070240" cy="462223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238703" y="5997165"/>
            <a:ext cx="4067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Fredrick (2010 and 2014)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81560" y="1423887"/>
            <a:ext cx="33596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b="1" i="1" u="sng" dirty="0"/>
              <a:t>Global value chain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Include tangible and intangible inputs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Trade in value added approach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i="1" u="sng" dirty="0"/>
              <a:t>Global supply chain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Covers the international production process as well as cross-border movement of tangible goods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Merchandise trade statistics by end use</a:t>
            </a:r>
          </a:p>
          <a:p>
            <a:endParaRPr lang="en-US" b="1" i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9357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092" y="253136"/>
            <a:ext cx="11598362" cy="897748"/>
          </a:xfrm>
        </p:spPr>
        <p:txBody>
          <a:bodyPr>
            <a:normAutofit/>
          </a:bodyPr>
          <a:lstStyle/>
          <a:p>
            <a:r>
              <a:rPr lang="en-US" sz="4000" b="1" dirty="0" err="1"/>
              <a:t>TiVA</a:t>
            </a:r>
            <a:r>
              <a:rPr lang="en-US" sz="4000" b="1" dirty="0"/>
              <a:t> Data: Basic </a:t>
            </a:r>
            <a:r>
              <a:rPr lang="en-US" sz="4000" b="1" dirty="0" err="1"/>
              <a:t>TiVA</a:t>
            </a:r>
            <a:r>
              <a:rPr lang="en-US" sz="4000" b="1" dirty="0"/>
              <a:t> Measures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63382" y="1150884"/>
            <a:ext cx="659214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/>
              <a:t>Domestic value added content of gross exports (EXGR_DVA)</a:t>
            </a:r>
            <a:r>
              <a:rPr lang="en-US" sz="2000" dirty="0"/>
              <a:t>: </a:t>
            </a:r>
            <a:r>
              <a:rPr lang="en-US" sz="1600" i="1" dirty="0"/>
              <a:t>includes the value added generated by the exporting industry during its production processes as well as any value added coming from upstream domestic suppliers that is embodied in the exports.</a:t>
            </a:r>
            <a:endParaRPr lang="en-US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i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/>
              <a:t>Foreign value added content of gross exports (EXGR_FVA)</a:t>
            </a:r>
            <a:r>
              <a:rPr lang="en-US" sz="2000" dirty="0"/>
              <a:t>: </a:t>
            </a:r>
            <a:r>
              <a:rPr lang="en-US" sz="1600" i="1" dirty="0"/>
              <a:t>captures the value of imported intermediate goods and services that are embodied in a domestic industry’s exports. The value added can come from any foreign industry upstream in the production chain. It is considered as a part of GVC-related trade.</a:t>
            </a:r>
            <a:endParaRPr lang="en-US" sz="2000" i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i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/>
              <a:t>Domestic value added embodied in foreign exports (EXGR_DVX)</a:t>
            </a:r>
            <a:r>
              <a:rPr lang="en-US" sz="1600" b="1" dirty="0"/>
              <a:t>:</a:t>
            </a:r>
            <a:r>
              <a:rPr lang="en-US" sz="1600" i="1" dirty="0"/>
              <a:t> reflects the domestic value embodied in intermediate exports that are used by foreign countries to produce exports. It is included in EXGR_DVA but considered as a part of GVC-related trade.</a:t>
            </a:r>
            <a:endParaRPr lang="en-US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39761-90FF-4428-BB59-3025EAB4B702}" type="slidenum">
              <a:rPr lang="en-US" smtClean="0"/>
              <a:t>30</a:t>
            </a:fld>
            <a:endParaRPr lang="en-US"/>
          </a:p>
        </p:txBody>
      </p:sp>
      <p:pic>
        <p:nvPicPr>
          <p:cNvPr id="2052" name="Picture 4" descr="Image result for measu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794641"/>
            <a:ext cx="476250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6806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092" y="253136"/>
            <a:ext cx="11598362" cy="897748"/>
          </a:xfrm>
        </p:spPr>
        <p:txBody>
          <a:bodyPr>
            <a:normAutofit/>
          </a:bodyPr>
          <a:lstStyle/>
          <a:p>
            <a:r>
              <a:rPr lang="en-US" sz="4000" b="1" dirty="0"/>
              <a:t>KWW Gross Exports Decomposition (2014)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165115" y="6226342"/>
            <a:ext cx="683339" cy="365125"/>
          </a:xfrm>
        </p:spPr>
        <p:txBody>
          <a:bodyPr/>
          <a:lstStyle/>
          <a:p>
            <a:fld id="{39539761-90FF-4428-BB59-3025EAB4B702}" type="slidenum">
              <a:rPr lang="en-US" smtClean="0"/>
              <a:t>31</a:t>
            </a:fld>
            <a:endParaRPr lang="en-US"/>
          </a:p>
        </p:txBody>
      </p:sp>
      <p:sp>
        <p:nvSpPr>
          <p:cNvPr id="4" name="Rectangle 24"/>
          <p:cNvSpPr>
            <a:spLocks noChangeArrowheads="1"/>
          </p:cNvSpPr>
          <p:nvPr/>
        </p:nvSpPr>
        <p:spPr bwMode="auto">
          <a:xfrm>
            <a:off x="5325502" y="1340317"/>
            <a:ext cx="1520825" cy="10001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Gross exports (E)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30"/>
          <p:cNvSpPr>
            <a:spLocks noChangeArrowheads="1"/>
          </p:cNvSpPr>
          <p:nvPr/>
        </p:nvSpPr>
        <p:spPr bwMode="auto">
          <a:xfrm>
            <a:off x="2641039" y="2764304"/>
            <a:ext cx="1520825" cy="10001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Value added exports (VT)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29"/>
          <p:cNvSpPr>
            <a:spLocks noChangeArrowheads="1"/>
          </p:cNvSpPr>
          <p:nvPr/>
        </p:nvSpPr>
        <p:spPr bwMode="auto">
          <a:xfrm>
            <a:off x="5355664" y="2726204"/>
            <a:ext cx="1520825" cy="100012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Domestic content in intermediate exports that eventually return home (VS1*)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28"/>
          <p:cNvSpPr>
            <a:spLocks noChangeArrowheads="1"/>
          </p:cNvSpPr>
          <p:nvPr/>
        </p:nvSpPr>
        <p:spPr bwMode="auto">
          <a:xfrm>
            <a:off x="7724214" y="2699217"/>
            <a:ext cx="1520825" cy="10001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Foreign content 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(VS)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009714" y="2389972"/>
            <a:ext cx="8890" cy="35306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275529" y="2389972"/>
            <a:ext cx="1606550" cy="34798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303719" y="2389972"/>
            <a:ext cx="1525270" cy="31686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34"/>
          <p:cNvSpPr>
            <a:spLocks noChangeArrowheads="1"/>
          </p:cNvSpPr>
          <p:nvPr/>
        </p:nvSpPr>
        <p:spPr bwMode="auto">
          <a:xfrm>
            <a:off x="2047314" y="4089867"/>
            <a:ext cx="785813" cy="1249362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(1)</a:t>
            </a:r>
            <a:endParaRPr kumimoji="0" lang="en-US" altLang="en-US" sz="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DV in direct final exports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39"/>
          <p:cNvSpPr>
            <a:spLocks noChangeArrowheads="1"/>
          </p:cNvSpPr>
          <p:nvPr/>
        </p:nvSpPr>
        <p:spPr bwMode="auto">
          <a:xfrm>
            <a:off x="2925202" y="4096217"/>
            <a:ext cx="763587" cy="1249362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(2)</a:t>
            </a:r>
            <a:endParaRPr kumimoji="0" lang="en-US" altLang="en-US" sz="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DV in intermediate exports absorbed by importers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40"/>
          <p:cNvSpPr>
            <a:spLocks noChangeArrowheads="1"/>
          </p:cNvSpPr>
          <p:nvPr/>
        </p:nvSpPr>
        <p:spPr bwMode="auto">
          <a:xfrm>
            <a:off x="3796739" y="4089867"/>
            <a:ext cx="752475" cy="12398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(3)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DV in intermediate exports then re-exported to third economies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41"/>
          <p:cNvSpPr>
            <a:spLocks noChangeArrowheads="1"/>
          </p:cNvSpPr>
          <p:nvPr/>
        </p:nvSpPr>
        <p:spPr bwMode="auto">
          <a:xfrm>
            <a:off x="4727014" y="4105742"/>
            <a:ext cx="771525" cy="1239837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(4)</a:t>
            </a:r>
            <a:endParaRPr kumimoji="0" lang="en-US" altLang="en-US" sz="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DV in intermediate exports returning home via final imports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42"/>
          <p:cNvSpPr>
            <a:spLocks noChangeArrowheads="1"/>
          </p:cNvSpPr>
          <p:nvPr/>
        </p:nvSpPr>
        <p:spPr bwMode="auto">
          <a:xfrm>
            <a:off x="5625539" y="4118442"/>
            <a:ext cx="785813" cy="1239837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(5)</a:t>
            </a:r>
            <a:endParaRPr kumimoji="0" lang="en-US" altLang="en-US" sz="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DV in intermediate exports returning home via intermediates imports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43"/>
          <p:cNvSpPr>
            <a:spLocks noChangeArrowheads="1"/>
          </p:cNvSpPr>
          <p:nvPr/>
        </p:nvSpPr>
        <p:spPr bwMode="auto">
          <a:xfrm>
            <a:off x="6498664" y="4107329"/>
            <a:ext cx="758825" cy="1239838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(6)</a:t>
            </a:r>
            <a:endParaRPr kumimoji="0" lang="en-US" altLang="en-US" sz="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Double counted intermediate exports produced at home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44"/>
          <p:cNvSpPr>
            <a:spLocks noChangeArrowheads="1"/>
          </p:cNvSpPr>
          <p:nvPr/>
        </p:nvSpPr>
        <p:spPr bwMode="auto">
          <a:xfrm>
            <a:off x="7384489" y="4118442"/>
            <a:ext cx="771525" cy="1239837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(7)</a:t>
            </a:r>
            <a:endParaRPr kumimoji="0" lang="en-US" altLang="en-US" sz="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FV in final exports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45"/>
          <p:cNvSpPr>
            <a:spLocks noChangeArrowheads="1"/>
          </p:cNvSpPr>
          <p:nvPr/>
        </p:nvSpPr>
        <p:spPr bwMode="auto">
          <a:xfrm>
            <a:off x="8270314" y="4104154"/>
            <a:ext cx="781050" cy="1239838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8)</a:t>
            </a:r>
            <a:endParaRPr kumimoji="0" lang="en-US" altLang="en-US" sz="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FV in intermediate exports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46"/>
          <p:cNvSpPr>
            <a:spLocks noChangeArrowheads="1"/>
          </p:cNvSpPr>
          <p:nvPr/>
        </p:nvSpPr>
        <p:spPr bwMode="auto">
          <a:xfrm>
            <a:off x="9206939" y="4097804"/>
            <a:ext cx="766763" cy="1211263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9)</a:t>
            </a:r>
            <a:endParaRPr kumimoji="0" lang="en-US" altLang="en-US" sz="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Double counted intermediate exports produced abroad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47"/>
          <p:cNvSpPr>
            <a:spLocks noChangeArrowheads="1"/>
          </p:cNvSpPr>
          <p:nvPr/>
        </p:nvSpPr>
        <p:spPr bwMode="auto">
          <a:xfrm>
            <a:off x="3071569" y="5895405"/>
            <a:ext cx="3232150" cy="2984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Domestic value added content (DC)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ight Brace 22"/>
          <p:cNvSpPr/>
          <p:nvPr/>
        </p:nvSpPr>
        <p:spPr>
          <a:xfrm rot="5400000">
            <a:off x="4323203" y="3361839"/>
            <a:ext cx="389255" cy="4490085"/>
          </a:xfrm>
          <a:prstGeom prst="rightBrace">
            <a:avLst>
              <a:gd name="adj1" fmla="val 0"/>
              <a:gd name="adj2" fmla="val 49687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2474034" y="3779352"/>
            <a:ext cx="906780" cy="25146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380814" y="3778082"/>
            <a:ext cx="0" cy="30226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416374" y="3778082"/>
            <a:ext cx="760730" cy="25146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5186988" y="3746994"/>
            <a:ext cx="906780" cy="25146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093768" y="3745724"/>
            <a:ext cx="0" cy="30226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129328" y="3745724"/>
            <a:ext cx="760730" cy="25146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7640628" y="3727309"/>
            <a:ext cx="906780" cy="25146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8547408" y="3726039"/>
            <a:ext cx="0" cy="30226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8582968" y="3726039"/>
            <a:ext cx="760730" cy="25146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48" name="Rectangle 43"/>
          <p:cNvSpPr>
            <a:spLocks noChangeArrowheads="1"/>
          </p:cNvSpPr>
          <p:nvPr/>
        </p:nvSpPr>
        <p:spPr bwMode="auto">
          <a:xfrm>
            <a:off x="1990164" y="123712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7272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092" y="253136"/>
            <a:ext cx="11598362" cy="897748"/>
          </a:xfrm>
        </p:spPr>
        <p:txBody>
          <a:bodyPr>
            <a:normAutofit/>
          </a:bodyPr>
          <a:lstStyle/>
          <a:p>
            <a:r>
              <a:rPr lang="en-US" sz="4000" b="1" dirty="0"/>
              <a:t>Lin’s Gross Exports Decomposition (2019)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165115" y="6226342"/>
            <a:ext cx="683339" cy="365125"/>
          </a:xfrm>
        </p:spPr>
        <p:txBody>
          <a:bodyPr/>
          <a:lstStyle/>
          <a:p>
            <a:fld id="{39539761-90FF-4428-BB59-3025EAB4B702}" type="slidenum">
              <a:rPr lang="en-US" smtClean="0"/>
              <a:t>32</a:t>
            </a:fld>
            <a:endParaRPr lang="en-US"/>
          </a:p>
        </p:txBody>
      </p:sp>
      <p:sp>
        <p:nvSpPr>
          <p:cNvPr id="2048" name="Rectangle 43"/>
          <p:cNvSpPr>
            <a:spLocks noChangeArrowheads="1"/>
          </p:cNvSpPr>
          <p:nvPr/>
        </p:nvSpPr>
        <p:spPr bwMode="auto">
          <a:xfrm>
            <a:off x="1990164" y="123712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238739" y="1194266"/>
            <a:ext cx="1520825" cy="10001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Gross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Exports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(EXGR)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3533437" y="2586828"/>
            <a:ext cx="1520825" cy="10001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Final product</a:t>
            </a:r>
            <a:r>
              <a:rPr kumimoji="0" lang="en-US" altLang="en-US" sz="11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exports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7302051" y="2522235"/>
            <a:ext cx="1520825" cy="10001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Intermediate product exports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4232079" y="2222241"/>
            <a:ext cx="1606550" cy="34798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6293902" y="2194391"/>
            <a:ext cx="1525270" cy="31686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Rectangle 58"/>
          <p:cNvSpPr>
            <a:spLocks noChangeArrowheads="1"/>
          </p:cNvSpPr>
          <p:nvPr/>
        </p:nvSpPr>
        <p:spPr bwMode="auto">
          <a:xfrm>
            <a:off x="2829419" y="3960351"/>
            <a:ext cx="1069975" cy="711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Domestic value added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9"/>
          <p:cNvSpPr>
            <a:spLocks noChangeArrowheads="1"/>
          </p:cNvSpPr>
          <p:nvPr/>
        </p:nvSpPr>
        <p:spPr bwMode="auto">
          <a:xfrm>
            <a:off x="4539912" y="3946088"/>
            <a:ext cx="1028700" cy="711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Foreign value added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900" dirty="0">
                <a:latin typeface="Calibri" panose="020F0502020204030204" pitchFamily="34" charset="0"/>
                <a:cs typeface="Times New Roman" panose="02020603050405020304" pitchFamily="18" charset="0"/>
              </a:rPr>
              <a:t>(EXGR_FVA)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flipH="1">
            <a:off x="3827201" y="3603779"/>
            <a:ext cx="501650" cy="33655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4328851" y="3600604"/>
            <a:ext cx="622300" cy="32385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Rectangle 25"/>
          <p:cNvSpPr>
            <a:spLocks noChangeArrowheads="1"/>
          </p:cNvSpPr>
          <p:nvPr/>
        </p:nvSpPr>
        <p:spPr bwMode="auto">
          <a:xfrm>
            <a:off x="3476297" y="186654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48" name="Straight Arrow Connector 47"/>
          <p:cNvCxnSpPr/>
          <p:nvPr/>
        </p:nvCxnSpPr>
        <p:spPr>
          <a:xfrm flipH="1">
            <a:off x="7565576" y="3522360"/>
            <a:ext cx="501650" cy="33655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8067226" y="3519185"/>
            <a:ext cx="622300" cy="32385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Rectangle 58"/>
          <p:cNvSpPr>
            <a:spLocks noChangeArrowheads="1"/>
          </p:cNvSpPr>
          <p:nvPr/>
        </p:nvSpPr>
        <p:spPr bwMode="auto">
          <a:xfrm>
            <a:off x="6992488" y="3895428"/>
            <a:ext cx="1069975" cy="711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Domestic value added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" name="Rectangle 59"/>
          <p:cNvSpPr>
            <a:spLocks noChangeArrowheads="1"/>
          </p:cNvSpPr>
          <p:nvPr/>
        </p:nvSpPr>
        <p:spPr bwMode="auto">
          <a:xfrm>
            <a:off x="8689526" y="3895428"/>
            <a:ext cx="1028700" cy="711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Foreign value added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900" dirty="0">
                <a:latin typeface="Calibri" panose="020F0502020204030204" pitchFamily="34" charset="0"/>
                <a:cs typeface="Times New Roman" panose="02020603050405020304" pitchFamily="18" charset="0"/>
              </a:rPr>
              <a:t>(EXGR_FVA)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 flipH="1">
            <a:off x="6998290" y="4643146"/>
            <a:ext cx="501650" cy="33655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7499940" y="4639971"/>
            <a:ext cx="622300" cy="32385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Rectangle 58"/>
          <p:cNvSpPr>
            <a:spLocks noChangeArrowheads="1"/>
          </p:cNvSpPr>
          <p:nvPr/>
        </p:nvSpPr>
        <p:spPr bwMode="auto">
          <a:xfrm>
            <a:off x="6321348" y="5001188"/>
            <a:ext cx="1069975" cy="7112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import</a:t>
            </a:r>
            <a:r>
              <a:rPr kumimoji="0" lang="en-US" altLang="en-US" sz="9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country’s domestic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consumption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5" name="Rectangle 59"/>
          <p:cNvSpPr>
            <a:spLocks noChangeArrowheads="1"/>
          </p:cNvSpPr>
          <p:nvPr/>
        </p:nvSpPr>
        <p:spPr bwMode="auto">
          <a:xfrm>
            <a:off x="8018386" y="5001188"/>
            <a:ext cx="1028700" cy="711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900" dirty="0">
                <a:latin typeface="Calibri" panose="020F0502020204030204" pitchFamily="34" charset="0"/>
                <a:cs typeface="Times New Roman" panose="02020603050405020304" pitchFamily="18" charset="0"/>
              </a:rPr>
              <a:t>Further exported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(EXGR_DVX)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H="1">
            <a:off x="8043292" y="5712388"/>
            <a:ext cx="501650" cy="33655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8544942" y="5709213"/>
            <a:ext cx="622300" cy="32385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Rectangle 58"/>
          <p:cNvSpPr>
            <a:spLocks noChangeArrowheads="1"/>
          </p:cNvSpPr>
          <p:nvPr/>
        </p:nvSpPr>
        <p:spPr bwMode="auto">
          <a:xfrm>
            <a:off x="7222610" y="6029888"/>
            <a:ext cx="1069975" cy="7112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Consumed</a:t>
            </a:r>
            <a:r>
              <a:rPr kumimoji="0" lang="en-US" altLang="en-US" sz="9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third countries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9" name="Rectangle 59"/>
          <p:cNvSpPr>
            <a:spLocks noChangeArrowheads="1"/>
          </p:cNvSpPr>
          <p:nvPr/>
        </p:nvSpPr>
        <p:spPr bwMode="auto">
          <a:xfrm>
            <a:off x="8794235" y="6009102"/>
            <a:ext cx="1028700" cy="7112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900" dirty="0">
                <a:latin typeface="Calibri" panose="020F0502020204030204" pitchFamily="34" charset="0"/>
                <a:cs typeface="Times New Roman" panose="02020603050405020304" pitchFamily="18" charset="0"/>
              </a:rPr>
              <a:t>Returning home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(VS*)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4890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092" y="253135"/>
            <a:ext cx="11598362" cy="1304445"/>
          </a:xfrm>
        </p:spPr>
        <p:txBody>
          <a:bodyPr>
            <a:normAutofit/>
          </a:bodyPr>
          <a:lstStyle/>
          <a:p>
            <a:pPr algn="r"/>
            <a:r>
              <a:rPr lang="en-US" sz="4000" b="1" dirty="0"/>
              <a:t>GVC Indices based on </a:t>
            </a:r>
            <a:r>
              <a:rPr lang="en-US" sz="4000" b="1" dirty="0" err="1"/>
              <a:t>TiVA</a:t>
            </a:r>
            <a:r>
              <a:rPr lang="en-US" sz="4000" b="1" dirty="0"/>
              <a:t> Measures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5740311" y="1272901"/>
            <a:ext cx="618630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Forward GVC participation</a:t>
            </a:r>
            <a:r>
              <a:rPr lang="en-US" sz="2000" dirty="0"/>
              <a:t> </a:t>
            </a:r>
            <a:r>
              <a:rPr lang="en-US" sz="2000" i="1" dirty="0"/>
              <a:t>(EXGR_DVX%): forward industrial linkage, providing a producer’s perspective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Backward GVC participation</a:t>
            </a:r>
            <a:r>
              <a:rPr lang="en-US" sz="2000" dirty="0"/>
              <a:t> </a:t>
            </a:r>
            <a:r>
              <a:rPr lang="en-US" sz="2000" i="1" dirty="0"/>
              <a:t>(EXGR_FVA%): backward industrial linkage, providing a user’s perspective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GVC participation rate</a:t>
            </a:r>
            <a:r>
              <a:rPr lang="en-US" sz="2000" dirty="0"/>
              <a:t> </a:t>
            </a:r>
            <a:r>
              <a:rPr lang="en-US" sz="2000" i="1" dirty="0"/>
              <a:t>(EXGR_DVX%+EXGR_FVA%): providing information on the degree of GVC participation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GVC-related trade</a:t>
            </a:r>
            <a:r>
              <a:rPr lang="en-US" sz="2000" dirty="0"/>
              <a:t> </a:t>
            </a:r>
            <a:r>
              <a:rPr lang="en-US" sz="2000" i="1" dirty="0"/>
              <a:t>(EXGR_FVA+EXGR_DVX): providing information on the relative scale of GVC participation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165115" y="6289659"/>
            <a:ext cx="683339" cy="365125"/>
          </a:xfrm>
        </p:spPr>
        <p:txBody>
          <a:bodyPr/>
          <a:lstStyle/>
          <a:p>
            <a:fld id="{39539761-90FF-4428-BB59-3025EAB4B702}" type="slidenum">
              <a:rPr lang="en-US" smtClean="0"/>
              <a:t>33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57906"/>
            <a:ext cx="5296472" cy="377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355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092" y="253135"/>
            <a:ext cx="11598362" cy="1304445"/>
          </a:xfrm>
        </p:spPr>
        <p:txBody>
          <a:bodyPr>
            <a:normAutofit/>
          </a:bodyPr>
          <a:lstStyle/>
          <a:p>
            <a:pPr algn="r"/>
            <a:r>
              <a:rPr lang="en-US" sz="4000" b="1" dirty="0"/>
              <a:t>The Examples of GVC Index Application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39761-90FF-4428-BB59-3025EAB4B702}" type="slidenum">
              <a:rPr lang="en-US" smtClean="0"/>
              <a:t>34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908" y="3906585"/>
            <a:ext cx="7665471" cy="27930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3241" y="2096814"/>
            <a:ext cx="2891521" cy="30427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908" y="1010893"/>
            <a:ext cx="7610292" cy="278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344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243" y="159150"/>
            <a:ext cx="7138544" cy="122821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/>
              <a:t>Pros and Cons of </a:t>
            </a:r>
            <a:r>
              <a:rPr lang="en-US" sz="4000" b="1" dirty="0" err="1"/>
              <a:t>TiVA</a:t>
            </a:r>
            <a:r>
              <a:rPr lang="en-US" sz="4000" b="1" dirty="0"/>
              <a:t> Measures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719" y="1939084"/>
            <a:ext cx="5428281" cy="3571809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39761-90FF-4428-BB59-3025EAB4B702}" type="slidenum">
              <a:rPr lang="en-US" smtClean="0"/>
              <a:t>35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5832" y="1081952"/>
            <a:ext cx="594345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/>
              <a:t>Pros</a:t>
            </a:r>
            <a:r>
              <a:rPr lang="en-US" sz="2000" dirty="0"/>
              <a:t>: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A coherent analytical framework across countries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More consistent with other macro economic measures, such as GDP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Better estimate of income effect from international trade</a:t>
            </a:r>
            <a:endParaRPr lang="en-US" sz="2000" i="1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Applicable for evaluating economic integration and comparative advantage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/>
              <a:t>Cons</a:t>
            </a:r>
            <a:r>
              <a:rPr lang="en-US" sz="2000" dirty="0"/>
              <a:t>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Subject to the quality and compilation principals of input data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Too aggregate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Non-timely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Difficult to explain the intuitions behind </a:t>
            </a:r>
            <a:r>
              <a:rPr lang="en-US" sz="2000" dirty="0" err="1"/>
              <a:t>TiVA</a:t>
            </a:r>
            <a:r>
              <a:rPr lang="en-US" sz="2000" dirty="0"/>
              <a:t> measures</a:t>
            </a:r>
          </a:p>
        </p:txBody>
      </p:sp>
    </p:spTree>
    <p:extLst>
      <p:ext uri="{BB962C8B-B14F-4D97-AF65-F5344CB8AC3E}">
        <p14:creationId xmlns:p14="http://schemas.microsoft.com/office/powerpoint/2010/main" val="39784707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Questions?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39761-90FF-4428-BB59-3025EAB4B702}" type="slidenum">
              <a:rPr lang="en-US" smtClean="0"/>
              <a:t>36</a:t>
            </a:fld>
            <a:endParaRPr lang="en-US"/>
          </a:p>
        </p:txBody>
      </p:sp>
      <p:pic>
        <p:nvPicPr>
          <p:cNvPr id="1026" name="Picture 2" descr="Image result for ques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690688"/>
            <a:ext cx="9239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2279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Calculating Value Added Estimates with Stata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07408"/>
            <a:ext cx="9144000" cy="850392"/>
          </a:xfrm>
        </p:spPr>
        <p:txBody>
          <a:bodyPr/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Ricky </a:t>
            </a:r>
            <a:r>
              <a:rPr lang="en-US" dirty="0" err="1"/>
              <a:t>Ubee</a:t>
            </a:r>
            <a:endParaRPr lang="en-US" dirty="0"/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October 31, 2019</a:t>
            </a:r>
          </a:p>
        </p:txBody>
      </p:sp>
    </p:spTree>
    <p:extLst>
      <p:ext uri="{BB962C8B-B14F-4D97-AF65-F5344CB8AC3E}">
        <p14:creationId xmlns:p14="http://schemas.microsoft.com/office/powerpoint/2010/main" val="33300056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dirty="0"/>
              <a:t>What WIOD can be used to calculate</a:t>
            </a:r>
            <a:endParaRPr lang="en-US" sz="3600" dirty="0">
              <a:sym typeface="Wingdings" panose="05000000000000000000" pitchFamily="2" charset="2"/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Overview of WIOD structure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Math </a:t>
            </a:r>
            <a:r>
              <a:rPr lang="en-US" sz="3600" dirty="0">
                <a:sym typeface="Wingdings" panose="05000000000000000000" pitchFamily="2" charset="2"/>
              </a:rPr>
              <a:t>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ym typeface="Wingdings" panose="05000000000000000000" pitchFamily="2" charset="2"/>
              </a:rPr>
              <a:t>Live examples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117866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use </a:t>
            </a:r>
            <a:r>
              <a:rPr lang="en-US" dirty="0" err="1"/>
              <a:t>wiod</a:t>
            </a:r>
            <a:r>
              <a:rPr lang="en-US" dirty="0"/>
              <a:t> to calculate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728216"/>
            <a:ext cx="9905999" cy="4062985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/>
              <a:t>The amount of a country’s value-added in a trade flow </a:t>
            </a:r>
            <a:r>
              <a:rPr lang="en-US" sz="2800" dirty="0"/>
              <a:t>e.g., </a:t>
            </a:r>
          </a:p>
          <a:p>
            <a:pPr lvl="1"/>
            <a:r>
              <a:rPr lang="en-US" sz="2800" dirty="0"/>
              <a:t>U.S. value added in Mexico’s transport equipment exports to the world</a:t>
            </a:r>
          </a:p>
          <a:p>
            <a:pPr lvl="1"/>
            <a:r>
              <a:rPr lang="en-US" sz="2800" dirty="0"/>
              <a:t>U.S. value-added in U.S. imports from NAFTA</a:t>
            </a:r>
          </a:p>
          <a:p>
            <a:pPr lvl="1"/>
            <a:r>
              <a:rPr lang="en-US" sz="2800" dirty="0"/>
              <a:t>Value-added from Canada’s agriculture sector in Brazil’s imports from Bulgaria’s textiles sector</a:t>
            </a:r>
          </a:p>
          <a:p>
            <a:r>
              <a:rPr lang="en-US" sz="3200" dirty="0"/>
              <a:t>If you want to calculate value-added shares, you’ll need to calculate a base-value as well (i.e., a denominator)</a:t>
            </a:r>
          </a:p>
        </p:txBody>
      </p:sp>
    </p:spTree>
    <p:extLst>
      <p:ext uri="{BB962C8B-B14F-4D97-AF65-F5344CB8AC3E}">
        <p14:creationId xmlns:p14="http://schemas.microsoft.com/office/powerpoint/2010/main" val="3142293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251" y="1739248"/>
            <a:ext cx="11451914" cy="3880773"/>
          </a:xfrm>
        </p:spPr>
        <p:txBody>
          <a:bodyPr/>
          <a:lstStyle/>
          <a:p>
            <a:r>
              <a:rPr lang="en-US" sz="2400" dirty="0"/>
              <a:t>Global supply chain analysis: merchandise trade statistics by end use approach </a:t>
            </a:r>
          </a:p>
          <a:p>
            <a:pPr lvl="1"/>
            <a:r>
              <a:rPr lang="en-US" sz="2000" dirty="0"/>
              <a:t>Overview of the Measuring-Competitiveness in GVCs Database (Mihir)</a:t>
            </a:r>
          </a:p>
          <a:p>
            <a:pPr lvl="1"/>
            <a:r>
              <a:rPr lang="en-US" sz="2000" dirty="0"/>
              <a:t>APEC-USITC End-use Concordance Data (Erika &amp; Lin)</a:t>
            </a:r>
          </a:p>
          <a:p>
            <a:pPr lvl="1"/>
            <a:endParaRPr lang="en-US" sz="2000" dirty="0"/>
          </a:p>
          <a:p>
            <a:r>
              <a:rPr lang="en-US" sz="2400" dirty="0"/>
              <a:t>Global value chain analysis: Trade in value added approach</a:t>
            </a:r>
          </a:p>
          <a:p>
            <a:pPr lvl="1"/>
            <a:r>
              <a:rPr lang="en-US" sz="2000" dirty="0"/>
              <a:t>Trade in Value Added (</a:t>
            </a:r>
            <a:r>
              <a:rPr lang="en-US" sz="2000" dirty="0" err="1"/>
              <a:t>TiVA</a:t>
            </a:r>
            <a:r>
              <a:rPr lang="en-US" sz="2000" dirty="0"/>
              <a:t>) for GVC Analysis (Lin)</a:t>
            </a:r>
          </a:p>
          <a:p>
            <a:pPr lvl="1"/>
            <a:r>
              <a:rPr lang="en-US" sz="2000" dirty="0"/>
              <a:t>Calculating Value Added Estimates with STATA (Ricky)</a:t>
            </a:r>
          </a:p>
        </p:txBody>
      </p:sp>
    </p:spTree>
    <p:extLst>
      <p:ext uri="{BB962C8B-B14F-4D97-AF65-F5344CB8AC3E}">
        <p14:creationId xmlns:p14="http://schemas.microsoft.com/office/powerpoint/2010/main" val="18705302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 Input Output Database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719072"/>
            <a:ext cx="9905999" cy="4072129"/>
          </a:xfrm>
        </p:spPr>
        <p:txBody>
          <a:bodyPr>
            <a:normAutofit/>
          </a:bodyPr>
          <a:lstStyle/>
          <a:p>
            <a:r>
              <a:rPr lang="en-US" sz="2800" dirty="0"/>
              <a:t>IO tables covering</a:t>
            </a:r>
          </a:p>
          <a:p>
            <a:pPr lvl="1"/>
            <a:r>
              <a:rPr lang="en-US" sz="2400" dirty="0"/>
              <a:t>43 countries, and the ROW</a:t>
            </a:r>
          </a:p>
          <a:p>
            <a:pPr lvl="1"/>
            <a:r>
              <a:rPr lang="en-US" sz="2400" dirty="0"/>
              <a:t>56 sectors using ISIC rev. 4</a:t>
            </a:r>
          </a:p>
          <a:p>
            <a:pPr lvl="1"/>
            <a:r>
              <a:rPr lang="en-US" sz="2400" dirty="0"/>
              <a:t>Years 2000–14</a:t>
            </a:r>
          </a:p>
          <a:p>
            <a:r>
              <a:rPr lang="en-US" sz="2800" dirty="0"/>
              <a:t>Tables are available in Excel, Stata, and R</a:t>
            </a:r>
          </a:p>
          <a:p>
            <a:r>
              <a:rPr lang="en-US" sz="2800" dirty="0"/>
              <a:t>2,472 rows x 2,685 columns showing the dollar value of goods/services supplied and demanded by countries/sectors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6354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 </a:t>
            </a:r>
            <a:r>
              <a:rPr lang="en-US" dirty="0">
                <a:sym typeface="Wingdings" panose="05000000000000000000" pitchFamily="2" charset="2"/>
              </a:rPr>
              <a:t>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728216"/>
            <a:ext cx="9905999" cy="4062985"/>
          </a:xfrm>
        </p:spPr>
        <p:txBody>
          <a:bodyPr/>
          <a:lstStyle/>
          <a:p>
            <a:r>
              <a:rPr lang="en-US" sz="3200" dirty="0"/>
              <a:t>To calculate estimates of value added we need 3 matrices</a:t>
            </a:r>
          </a:p>
          <a:p>
            <a:pPr lvl="1"/>
            <a:r>
              <a:rPr lang="en-US" sz="2800" dirty="0"/>
              <a:t>V – The value added vector, by country and sector, as a share of total output by the country/sector</a:t>
            </a:r>
          </a:p>
          <a:p>
            <a:pPr lvl="1"/>
            <a:r>
              <a:rPr lang="en-US" sz="2800" dirty="0"/>
              <a:t>A – The matrix of intermediate supply/use values as a share of total output by the country/sector</a:t>
            </a:r>
          </a:p>
          <a:p>
            <a:pPr lvl="1"/>
            <a:r>
              <a:rPr lang="en-US" sz="2800" dirty="0"/>
              <a:t>F (aka C) – The vector of final demand, by country and sector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217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3"/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1711839" y="1388078"/>
              <a:ext cx="8355704" cy="4218276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656457">
                      <a:extLst>
                        <a:ext uri="{9D8B030D-6E8A-4147-A177-3AD203B41FA5}">
                          <a16:colId xmlns:a16="http://schemas.microsoft.com/office/drawing/2014/main" val="3755901150"/>
                        </a:ext>
                      </a:extLst>
                    </a:gridCol>
                    <a:gridCol w="870851">
                      <a:extLst>
                        <a:ext uri="{9D8B030D-6E8A-4147-A177-3AD203B41FA5}">
                          <a16:colId xmlns:a16="http://schemas.microsoft.com/office/drawing/2014/main" val="2216043304"/>
                        </a:ext>
                      </a:extLst>
                    </a:gridCol>
                    <a:gridCol w="990707">
                      <a:extLst>
                        <a:ext uri="{9D8B030D-6E8A-4147-A177-3AD203B41FA5}">
                          <a16:colId xmlns:a16="http://schemas.microsoft.com/office/drawing/2014/main" val="2594545597"/>
                        </a:ext>
                      </a:extLst>
                    </a:gridCol>
                    <a:gridCol w="990707">
                      <a:extLst>
                        <a:ext uri="{9D8B030D-6E8A-4147-A177-3AD203B41FA5}">
                          <a16:colId xmlns:a16="http://schemas.microsoft.com/office/drawing/2014/main" val="3067301392"/>
                        </a:ext>
                      </a:extLst>
                    </a:gridCol>
                    <a:gridCol w="1086853">
                      <a:extLst>
                        <a:ext uri="{9D8B030D-6E8A-4147-A177-3AD203B41FA5}">
                          <a16:colId xmlns:a16="http://schemas.microsoft.com/office/drawing/2014/main" val="2089908732"/>
                        </a:ext>
                      </a:extLst>
                    </a:gridCol>
                    <a:gridCol w="1452286">
                      <a:extLst>
                        <a:ext uri="{9D8B030D-6E8A-4147-A177-3AD203B41FA5}">
                          <a16:colId xmlns:a16="http://schemas.microsoft.com/office/drawing/2014/main" val="3260392497"/>
                        </a:ext>
                      </a:extLst>
                    </a:gridCol>
                    <a:gridCol w="1459339">
                      <a:extLst>
                        <a:ext uri="{9D8B030D-6E8A-4147-A177-3AD203B41FA5}">
                          <a16:colId xmlns:a16="http://schemas.microsoft.com/office/drawing/2014/main" val="2053417510"/>
                        </a:ext>
                      </a:extLst>
                    </a:gridCol>
                    <a:gridCol w="848504">
                      <a:extLst>
                        <a:ext uri="{9D8B030D-6E8A-4147-A177-3AD203B41FA5}">
                          <a16:colId xmlns:a16="http://schemas.microsoft.com/office/drawing/2014/main" val="4002259256"/>
                        </a:ext>
                      </a:extLst>
                    </a:gridCol>
                  </a:tblGrid>
                  <a:tr h="270732">
                    <a:tc rowSpan="2" gridSpan="3"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rowSpan="2" hMerge="1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rowSpan="2"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6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Intermediate use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6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Final Use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rowSpan="3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6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Total use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2,464 x 1 vector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24780344"/>
                      </a:ext>
                    </a:extLst>
                  </a:tr>
                  <a:tr h="270732">
                    <a:tc gridSpan="3" vMerge="1"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AUS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ROW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AUS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2,464</a:t>
                          </a:r>
                          <a:r>
                            <a:rPr lang="en-AU" sz="1100" baseline="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rows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ROW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2,464 rows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95357248"/>
                      </a:ext>
                    </a:extLst>
                  </a:tr>
                  <a:tr h="270732">
                    <a:tc>
                      <a:txBody>
                        <a:bodyPr/>
                        <a:lstStyle/>
                        <a:p>
                          <a:pPr marL="71755" marR="71755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6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vert="vert27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3683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AU" sz="1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1⋯</m:t>
                                </m:r>
                                <m:r>
                                  <a:rPr lang="en-AU" sz="1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AU" sz="1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1⋯</m:t>
                                </m:r>
                                <m:r>
                                  <a:rPr lang="en-AU" sz="1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81027113"/>
                      </a:ext>
                    </a:extLst>
                  </a:tr>
                  <a:tr h="831372">
                    <a:tc rowSpan="2">
                      <a:txBody>
                        <a:bodyPr/>
                        <a:lstStyle/>
                        <a:p>
                          <a:pPr marL="71755" marR="71755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6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Supply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vert="vert270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Australia</a:t>
                          </a:r>
                          <a:endParaRPr lang="en-US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8415" marR="368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AU" sz="11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AU" sz="11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Arial" panose="020B0604020202020204" pitchFamily="34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AU" sz="11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𝑁</m:t>
                                      </m:r>
                                    </m:e>
                                  </m:mr>
                                </m:m>
                              </m:oMath>
                            </m:oMathPara>
                          </a14:m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 grid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2,464 x 2,464 matrix</a:t>
                          </a: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 hMerge="1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AUS’ use of its own final goods (sector level)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ROW’s use of final goods from AUS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AUS’ total output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25341651"/>
                      </a:ext>
                    </a:extLst>
                  </a:tr>
                  <a:tr h="82122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ROW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368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AU" sz="11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Arial" panose="020B0604020202020204" pitchFamily="34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AU" sz="11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Arial" panose="020B0604020202020204" pitchFamily="34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AU" sz="11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Arial" panose="020B0604020202020204" pitchFamily="34" charset="0"/>
                                        </a:rPr>
                                        <m:t>𝑁</m:t>
                                      </m:r>
                                    </m:e>
                                  </m:mr>
                                </m:m>
                              </m:oMath>
                            </m:oMathPara>
                          </a14:m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 vMerge="1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AUS’ use of final goods from ROW (sector level)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ROW’s use of its own final goods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ROW’s total output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35858158"/>
                      </a:ext>
                    </a:extLst>
                  </a:tr>
                  <a:tr h="406098">
                    <a:tc rowSpan="2" gridSpan="3"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Value added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3683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rowSpan="2"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AUS’ value added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ROW’s value added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6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6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6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43301879"/>
                      </a:ext>
                    </a:extLst>
                  </a:tr>
                  <a:tr h="406098">
                    <a:tc gridSpan="3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 x 2,464 vector</a:t>
                          </a: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7025258"/>
                      </a:ext>
                    </a:extLst>
                  </a:tr>
                  <a:tr h="406098">
                    <a:tc rowSpan="2" gridSpan="3"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Total supply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3683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rowSpan="2"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AUS’ total output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ROW’s total output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6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6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536418266"/>
                      </a:ext>
                    </a:extLst>
                  </a:tr>
                  <a:tr h="406098">
                    <a:tc gridSpan="3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 x 2,464 vector</a:t>
                          </a: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417989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Content Placeholder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713802787"/>
                  </p:ext>
                </p:extLst>
              </p:nvPr>
            </p:nvGraphicFramePr>
            <p:xfrm>
              <a:off x="1711839" y="1388078"/>
              <a:ext cx="8355704" cy="4218276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656457">
                      <a:extLst>
                        <a:ext uri="{9D8B030D-6E8A-4147-A177-3AD203B41FA5}">
                          <a16:colId xmlns:a16="http://schemas.microsoft.com/office/drawing/2014/main" val="3755901150"/>
                        </a:ext>
                      </a:extLst>
                    </a:gridCol>
                    <a:gridCol w="870851">
                      <a:extLst>
                        <a:ext uri="{9D8B030D-6E8A-4147-A177-3AD203B41FA5}">
                          <a16:colId xmlns:a16="http://schemas.microsoft.com/office/drawing/2014/main" val="2216043304"/>
                        </a:ext>
                      </a:extLst>
                    </a:gridCol>
                    <a:gridCol w="990707">
                      <a:extLst>
                        <a:ext uri="{9D8B030D-6E8A-4147-A177-3AD203B41FA5}">
                          <a16:colId xmlns:a16="http://schemas.microsoft.com/office/drawing/2014/main" val="2594545597"/>
                        </a:ext>
                      </a:extLst>
                    </a:gridCol>
                    <a:gridCol w="990707">
                      <a:extLst>
                        <a:ext uri="{9D8B030D-6E8A-4147-A177-3AD203B41FA5}">
                          <a16:colId xmlns:a16="http://schemas.microsoft.com/office/drawing/2014/main" val="3067301392"/>
                        </a:ext>
                      </a:extLst>
                    </a:gridCol>
                    <a:gridCol w="1086853">
                      <a:extLst>
                        <a:ext uri="{9D8B030D-6E8A-4147-A177-3AD203B41FA5}">
                          <a16:colId xmlns:a16="http://schemas.microsoft.com/office/drawing/2014/main" val="2089908732"/>
                        </a:ext>
                      </a:extLst>
                    </a:gridCol>
                    <a:gridCol w="1452286">
                      <a:extLst>
                        <a:ext uri="{9D8B030D-6E8A-4147-A177-3AD203B41FA5}">
                          <a16:colId xmlns:a16="http://schemas.microsoft.com/office/drawing/2014/main" val="3260392497"/>
                        </a:ext>
                      </a:extLst>
                    </a:gridCol>
                    <a:gridCol w="1459339">
                      <a:extLst>
                        <a:ext uri="{9D8B030D-6E8A-4147-A177-3AD203B41FA5}">
                          <a16:colId xmlns:a16="http://schemas.microsoft.com/office/drawing/2014/main" val="2053417510"/>
                        </a:ext>
                      </a:extLst>
                    </a:gridCol>
                    <a:gridCol w="848504">
                      <a:extLst>
                        <a:ext uri="{9D8B030D-6E8A-4147-A177-3AD203B41FA5}">
                          <a16:colId xmlns:a16="http://schemas.microsoft.com/office/drawing/2014/main" val="4002259256"/>
                        </a:ext>
                      </a:extLst>
                    </a:gridCol>
                  </a:tblGrid>
                  <a:tr h="270732">
                    <a:tc rowSpan="2" gridSpan="3"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rowSpan="2" hMerge="1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rowSpan="2"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6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Intermediate </a:t>
                          </a:r>
                          <a:r>
                            <a:rPr lang="en-AU" sz="1600" dirty="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use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600" dirty="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Final </a:t>
                          </a:r>
                          <a:r>
                            <a:rPr lang="en-AU" sz="16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Use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rowSpan="3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6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Total </a:t>
                          </a:r>
                          <a:r>
                            <a:rPr lang="en-AU" sz="1600" dirty="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use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2,464 x 1 vector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24780344"/>
                      </a:ext>
                    </a:extLst>
                  </a:tr>
                  <a:tr h="399828">
                    <a:tc gridSpan="3" vMerge="1"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AUS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ROW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r>
                            <a:rPr lang="en-AU" sz="1100" dirty="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AUS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2,464</a:t>
                          </a:r>
                          <a:r>
                            <a:rPr lang="en-AU" sz="1100" baseline="0" dirty="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rows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ROW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2,464 rows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95357248"/>
                      </a:ext>
                    </a:extLst>
                  </a:tr>
                  <a:tr h="270732">
                    <a:tc>
                      <a:txBody>
                        <a:bodyPr/>
                        <a:lstStyle/>
                        <a:p>
                          <a:pPr marL="71755" marR="71755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6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vert="vert27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3683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57669" t="-266667" r="-489571" b="-1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25698" t="-266667" r="-345810" b="-1200000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81027113"/>
                      </a:ext>
                    </a:extLst>
                  </a:tr>
                  <a:tr h="831372">
                    <a:tc rowSpan="2">
                      <a:txBody>
                        <a:bodyPr/>
                        <a:lstStyle/>
                        <a:p>
                          <a:pPr marL="71755" marR="71755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6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Supply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vert="vert270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Australia</a:t>
                          </a:r>
                          <a:endParaRPr lang="en-US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8415" marR="368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8415" marR="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59259" t="-121324" r="-593210" b="-297059"/>
                          </a:stretch>
                        </a:blipFill>
                      </a:tcPr>
                    </a:tc>
                    <a:tc rowSpan="2" grid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 smtClean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2,464 x 2,464 matrix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 hMerge="1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AUS’ use of its own final goods (sector level)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ROW’s </a:t>
                          </a: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use of final goods from </a:t>
                          </a:r>
                          <a:r>
                            <a:rPr lang="en-AU" sz="1100" dirty="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AUS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AUS’ </a:t>
                          </a: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total output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25341651"/>
                      </a:ext>
                    </a:extLst>
                  </a:tr>
                  <a:tr h="82122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ROW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368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8415" marR="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59259" t="-222963" r="-593210" b="-199259"/>
                          </a:stretch>
                        </a:blipFill>
                      </a:tcPr>
                    </a:tc>
                    <a:tc gridSpan="2" vMerge="1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AUS’ </a:t>
                          </a: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use of final goods from </a:t>
                          </a:r>
                          <a:r>
                            <a:rPr lang="en-AU" sz="1100" dirty="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ROW (sector level)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ROW’s </a:t>
                          </a: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use of its own final goods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ROW’s </a:t>
                          </a: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total output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35858158"/>
                      </a:ext>
                    </a:extLst>
                  </a:tr>
                  <a:tr h="406098">
                    <a:tc rowSpan="2" gridSpan="3"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Value added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3683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rowSpan="2"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AUS’ </a:t>
                          </a: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value added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ROW’s </a:t>
                          </a: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value added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6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6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6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43301879"/>
                      </a:ext>
                    </a:extLst>
                  </a:tr>
                  <a:tr h="406098">
                    <a:tc gridSpan="3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 smtClean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 x 2,464 vector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7025258"/>
                      </a:ext>
                    </a:extLst>
                  </a:tr>
                  <a:tr h="406098">
                    <a:tc rowSpan="2" gridSpan="3"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Total supply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3683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rowSpan="2"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AUS’ </a:t>
                          </a: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total output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ROW’s </a:t>
                          </a: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total output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6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6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536418266"/>
                      </a:ext>
                    </a:extLst>
                  </a:tr>
                  <a:tr h="406098">
                    <a:tc gridSpan="3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 smtClean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 x 2,464 vector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4179897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52309" y="0"/>
            <a:ext cx="9905998" cy="1478570"/>
          </a:xfrm>
        </p:spPr>
        <p:txBody>
          <a:bodyPr/>
          <a:lstStyle/>
          <a:p>
            <a:r>
              <a:rPr lang="en-US" dirty="0"/>
              <a:t>WIOD’s structure</a:t>
            </a:r>
          </a:p>
        </p:txBody>
      </p:sp>
    </p:spTree>
    <p:extLst>
      <p:ext uri="{BB962C8B-B14F-4D97-AF65-F5344CB8AC3E}">
        <p14:creationId xmlns:p14="http://schemas.microsoft.com/office/powerpoint/2010/main" val="1833779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3"/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1711839" y="1388078"/>
              <a:ext cx="8355704" cy="4218276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656457">
                      <a:extLst>
                        <a:ext uri="{9D8B030D-6E8A-4147-A177-3AD203B41FA5}">
                          <a16:colId xmlns:a16="http://schemas.microsoft.com/office/drawing/2014/main" val="3755901150"/>
                        </a:ext>
                      </a:extLst>
                    </a:gridCol>
                    <a:gridCol w="870851">
                      <a:extLst>
                        <a:ext uri="{9D8B030D-6E8A-4147-A177-3AD203B41FA5}">
                          <a16:colId xmlns:a16="http://schemas.microsoft.com/office/drawing/2014/main" val="2216043304"/>
                        </a:ext>
                      </a:extLst>
                    </a:gridCol>
                    <a:gridCol w="990707">
                      <a:extLst>
                        <a:ext uri="{9D8B030D-6E8A-4147-A177-3AD203B41FA5}">
                          <a16:colId xmlns:a16="http://schemas.microsoft.com/office/drawing/2014/main" val="2594545597"/>
                        </a:ext>
                      </a:extLst>
                    </a:gridCol>
                    <a:gridCol w="990707">
                      <a:extLst>
                        <a:ext uri="{9D8B030D-6E8A-4147-A177-3AD203B41FA5}">
                          <a16:colId xmlns:a16="http://schemas.microsoft.com/office/drawing/2014/main" val="3067301392"/>
                        </a:ext>
                      </a:extLst>
                    </a:gridCol>
                    <a:gridCol w="1086853">
                      <a:extLst>
                        <a:ext uri="{9D8B030D-6E8A-4147-A177-3AD203B41FA5}">
                          <a16:colId xmlns:a16="http://schemas.microsoft.com/office/drawing/2014/main" val="2089908732"/>
                        </a:ext>
                      </a:extLst>
                    </a:gridCol>
                    <a:gridCol w="1452286">
                      <a:extLst>
                        <a:ext uri="{9D8B030D-6E8A-4147-A177-3AD203B41FA5}">
                          <a16:colId xmlns:a16="http://schemas.microsoft.com/office/drawing/2014/main" val="3260392497"/>
                        </a:ext>
                      </a:extLst>
                    </a:gridCol>
                    <a:gridCol w="1459339">
                      <a:extLst>
                        <a:ext uri="{9D8B030D-6E8A-4147-A177-3AD203B41FA5}">
                          <a16:colId xmlns:a16="http://schemas.microsoft.com/office/drawing/2014/main" val="2053417510"/>
                        </a:ext>
                      </a:extLst>
                    </a:gridCol>
                    <a:gridCol w="848504">
                      <a:extLst>
                        <a:ext uri="{9D8B030D-6E8A-4147-A177-3AD203B41FA5}">
                          <a16:colId xmlns:a16="http://schemas.microsoft.com/office/drawing/2014/main" val="4002259256"/>
                        </a:ext>
                      </a:extLst>
                    </a:gridCol>
                  </a:tblGrid>
                  <a:tr h="270732">
                    <a:tc rowSpan="2" gridSpan="3"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rowSpan="2" hMerge="1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rowSpan="2"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6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Intermediate use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6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Final Use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5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rowSpan="3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6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Total use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2,464 x 1 vector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24780344"/>
                      </a:ext>
                    </a:extLst>
                  </a:tr>
                  <a:tr h="270732">
                    <a:tc gridSpan="3" vMerge="1"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AUS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ROW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AUS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2,464</a:t>
                          </a:r>
                          <a:r>
                            <a:rPr lang="en-AU" sz="1100" baseline="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rows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50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ROW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2,464 rows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50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95357248"/>
                      </a:ext>
                    </a:extLst>
                  </a:tr>
                  <a:tr h="270732">
                    <a:tc>
                      <a:txBody>
                        <a:bodyPr/>
                        <a:lstStyle/>
                        <a:p>
                          <a:pPr marL="71755" marR="71755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6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vert="vert27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3683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AU" sz="1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1⋯</m:t>
                                </m:r>
                                <m:r>
                                  <a:rPr lang="en-AU" sz="1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AU" sz="1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1⋯</m:t>
                                </m:r>
                                <m:r>
                                  <a:rPr lang="en-AU" sz="11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81027113"/>
                      </a:ext>
                    </a:extLst>
                  </a:tr>
                  <a:tr h="831372">
                    <a:tc rowSpan="2">
                      <a:txBody>
                        <a:bodyPr/>
                        <a:lstStyle/>
                        <a:p>
                          <a:pPr marL="71755" marR="71755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6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Supply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vert="vert270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Australia</a:t>
                          </a:r>
                          <a:endParaRPr lang="en-US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8415" marR="368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AU" sz="11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AU" sz="11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Arial" panose="020B0604020202020204" pitchFamily="34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AU" sz="11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Arial" panose="020B0604020202020204" pitchFamily="34" charset="0"/>
                                        </a:rPr>
                                        <m:t>𝑁</m:t>
                                      </m:r>
                                    </m:e>
                                  </m:mr>
                                </m:m>
                              </m:oMath>
                            </m:oMathPara>
                          </a14:m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 grid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2,464 x 2,464 matrix</a:t>
                          </a: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 hMerge="1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AUS’ use of its own final goods (sector level)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ROW’s use of final goods from AUS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AUS’ total output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25341651"/>
                      </a:ext>
                    </a:extLst>
                  </a:tr>
                  <a:tr h="82122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ROW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368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AU" sz="11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Arial" panose="020B0604020202020204" pitchFamily="34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AU" sz="11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Arial" panose="020B0604020202020204" pitchFamily="34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AU" sz="11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Arial" panose="020B0604020202020204" pitchFamily="34" charset="0"/>
                                        </a:rPr>
                                        <m:t>𝑁</m:t>
                                      </m:r>
                                    </m:e>
                                  </m:mr>
                                </m:m>
                              </m:oMath>
                            </m:oMathPara>
                          </a14:m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 vMerge="1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AUS’ use of final goods from ROW (sector level)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ROW’s use of its own final goods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ROW’s total output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35858158"/>
                      </a:ext>
                    </a:extLst>
                  </a:tr>
                  <a:tr h="406098">
                    <a:tc rowSpan="2" gridSpan="3"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Value added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3683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rowSpan="2"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AUS’ value added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ROW’s value added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50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6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6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6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43301879"/>
                      </a:ext>
                    </a:extLst>
                  </a:tr>
                  <a:tr h="406098">
                    <a:tc gridSpan="3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 x 2,464 vector</a:t>
                          </a: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5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7025258"/>
                      </a:ext>
                    </a:extLst>
                  </a:tr>
                  <a:tr h="406098">
                    <a:tc rowSpan="2" gridSpan="3"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Total supply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3683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rowSpan="2"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AUS’ total output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ROW’s total output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6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6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536418266"/>
                      </a:ext>
                    </a:extLst>
                  </a:tr>
                  <a:tr h="406098">
                    <a:tc gridSpan="3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 x 2,464 vector</a:t>
                          </a: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417989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Content Placeholder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089052004"/>
                  </p:ext>
                </p:extLst>
              </p:nvPr>
            </p:nvGraphicFramePr>
            <p:xfrm>
              <a:off x="1711839" y="1388078"/>
              <a:ext cx="8355704" cy="4218276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656457">
                      <a:extLst>
                        <a:ext uri="{9D8B030D-6E8A-4147-A177-3AD203B41FA5}">
                          <a16:colId xmlns:a16="http://schemas.microsoft.com/office/drawing/2014/main" val="3755901150"/>
                        </a:ext>
                      </a:extLst>
                    </a:gridCol>
                    <a:gridCol w="870851">
                      <a:extLst>
                        <a:ext uri="{9D8B030D-6E8A-4147-A177-3AD203B41FA5}">
                          <a16:colId xmlns:a16="http://schemas.microsoft.com/office/drawing/2014/main" val="2216043304"/>
                        </a:ext>
                      </a:extLst>
                    </a:gridCol>
                    <a:gridCol w="990707">
                      <a:extLst>
                        <a:ext uri="{9D8B030D-6E8A-4147-A177-3AD203B41FA5}">
                          <a16:colId xmlns:a16="http://schemas.microsoft.com/office/drawing/2014/main" val="2594545597"/>
                        </a:ext>
                      </a:extLst>
                    </a:gridCol>
                    <a:gridCol w="990707">
                      <a:extLst>
                        <a:ext uri="{9D8B030D-6E8A-4147-A177-3AD203B41FA5}">
                          <a16:colId xmlns:a16="http://schemas.microsoft.com/office/drawing/2014/main" val="3067301392"/>
                        </a:ext>
                      </a:extLst>
                    </a:gridCol>
                    <a:gridCol w="1086853">
                      <a:extLst>
                        <a:ext uri="{9D8B030D-6E8A-4147-A177-3AD203B41FA5}">
                          <a16:colId xmlns:a16="http://schemas.microsoft.com/office/drawing/2014/main" val="2089908732"/>
                        </a:ext>
                      </a:extLst>
                    </a:gridCol>
                    <a:gridCol w="1452286">
                      <a:extLst>
                        <a:ext uri="{9D8B030D-6E8A-4147-A177-3AD203B41FA5}">
                          <a16:colId xmlns:a16="http://schemas.microsoft.com/office/drawing/2014/main" val="3260392497"/>
                        </a:ext>
                      </a:extLst>
                    </a:gridCol>
                    <a:gridCol w="1459339">
                      <a:extLst>
                        <a:ext uri="{9D8B030D-6E8A-4147-A177-3AD203B41FA5}">
                          <a16:colId xmlns:a16="http://schemas.microsoft.com/office/drawing/2014/main" val="2053417510"/>
                        </a:ext>
                      </a:extLst>
                    </a:gridCol>
                    <a:gridCol w="848504">
                      <a:extLst>
                        <a:ext uri="{9D8B030D-6E8A-4147-A177-3AD203B41FA5}">
                          <a16:colId xmlns:a16="http://schemas.microsoft.com/office/drawing/2014/main" val="4002259256"/>
                        </a:ext>
                      </a:extLst>
                    </a:gridCol>
                  </a:tblGrid>
                  <a:tr h="270732">
                    <a:tc rowSpan="2" gridSpan="3"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rowSpan="2" hMerge="1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rowSpan="2"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6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Intermediate </a:t>
                          </a:r>
                          <a:r>
                            <a:rPr lang="en-AU" sz="1600" dirty="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use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600" dirty="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Final </a:t>
                          </a:r>
                          <a:r>
                            <a:rPr lang="en-AU" sz="16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Use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5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rowSpan="3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6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Total </a:t>
                          </a:r>
                          <a:r>
                            <a:rPr lang="en-AU" sz="1600" dirty="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use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2,464 x 1 vector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24780344"/>
                      </a:ext>
                    </a:extLst>
                  </a:tr>
                  <a:tr h="399828">
                    <a:tc gridSpan="3" vMerge="1"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AUS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ROW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r>
                            <a:rPr lang="en-AU" sz="1100" dirty="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AUS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2,464</a:t>
                          </a:r>
                          <a:r>
                            <a:rPr lang="en-AU" sz="1100" baseline="0" dirty="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rows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50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ROW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2,464 rows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50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95357248"/>
                      </a:ext>
                    </a:extLst>
                  </a:tr>
                  <a:tr h="270732">
                    <a:tc>
                      <a:txBody>
                        <a:bodyPr/>
                        <a:lstStyle/>
                        <a:p>
                          <a:pPr marL="71755" marR="71755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6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vert="vert27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3683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57669" t="-266667" r="-489571" b="-1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25698" t="-266667" r="-345810" b="-1200000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81027113"/>
                      </a:ext>
                    </a:extLst>
                  </a:tr>
                  <a:tr h="831372">
                    <a:tc rowSpan="2">
                      <a:txBody>
                        <a:bodyPr/>
                        <a:lstStyle/>
                        <a:p>
                          <a:pPr marL="71755" marR="71755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6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Supply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vert="vert270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Australia</a:t>
                          </a:r>
                          <a:endParaRPr lang="en-US" sz="160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8415" marR="368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8415" marR="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59259" t="-121324" r="-593210" b="-297059"/>
                          </a:stretch>
                        </a:blipFill>
                      </a:tcPr>
                    </a:tc>
                    <a:tc rowSpan="2" grid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 smtClean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2,464 x 2,464 matrix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 hMerge="1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AUS’ use of its own final goods (sector level)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ROW’s </a:t>
                          </a: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use of final goods from </a:t>
                          </a:r>
                          <a:r>
                            <a:rPr lang="en-AU" sz="1100" dirty="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AUS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AUS’ </a:t>
                          </a: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total output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25341651"/>
                      </a:ext>
                    </a:extLst>
                  </a:tr>
                  <a:tr h="82122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ROW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3683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8415" marR="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59259" t="-222963" r="-593210" b="-199259"/>
                          </a:stretch>
                        </a:blipFill>
                      </a:tcPr>
                    </a:tc>
                    <a:tc gridSpan="2" vMerge="1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 vMerge="1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AUS’ </a:t>
                          </a: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use of final goods from </a:t>
                          </a:r>
                          <a:r>
                            <a:rPr lang="en-AU" sz="1100" dirty="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ROW (sector level)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ROW’s </a:t>
                          </a: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use of its own final goods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ROW’s </a:t>
                          </a: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total output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35858158"/>
                      </a:ext>
                    </a:extLst>
                  </a:tr>
                  <a:tr h="406098">
                    <a:tc rowSpan="2" gridSpan="3"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Value added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3683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rowSpan="2"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AUS’ </a:t>
                          </a: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value added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ROW’s </a:t>
                          </a: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value added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50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6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6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6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43301879"/>
                      </a:ext>
                    </a:extLst>
                  </a:tr>
                  <a:tr h="406098">
                    <a:tc gridSpan="3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 smtClean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 x 2,464 vector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5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7025258"/>
                      </a:ext>
                    </a:extLst>
                  </a:tr>
                  <a:tr h="406098">
                    <a:tc rowSpan="2" gridSpan="3"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Total supply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3683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rowSpan="2"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AUS’ </a:t>
                          </a: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total output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ROW’s </a:t>
                          </a: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total output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6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6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100" dirty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536418266"/>
                      </a:ext>
                    </a:extLst>
                  </a:tr>
                  <a:tr h="406098">
                    <a:tc gridSpan="3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 smtClean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 x 2,464 vector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415" marR="1841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4179897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52309" y="0"/>
            <a:ext cx="9905998" cy="1478570"/>
          </a:xfrm>
        </p:spPr>
        <p:txBody>
          <a:bodyPr/>
          <a:lstStyle/>
          <a:p>
            <a:r>
              <a:rPr lang="en-US" dirty="0"/>
              <a:t>What we need to manipulate</a:t>
            </a:r>
          </a:p>
        </p:txBody>
      </p:sp>
    </p:spTree>
    <p:extLst>
      <p:ext uri="{BB962C8B-B14F-4D97-AF65-F5344CB8AC3E}">
        <p14:creationId xmlns:p14="http://schemas.microsoft.com/office/powerpoint/2010/main" val="1767263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Math </a:t>
            </a:r>
            <a:r>
              <a:rPr lang="en-US" dirty="0">
                <a:sym typeface="Wingdings" panose="05000000000000000000" pitchFamily="2" charset="2"/>
              </a:rPr>
              <a:t>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728216"/>
            <a:ext cx="9905999" cy="4062985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The following equation is used to calculate value added:</a:t>
            </a:r>
          </a:p>
          <a:p>
            <a:pPr lvl="1"/>
            <a:r>
              <a:rPr lang="en-US" sz="3200" dirty="0"/>
              <a:t>Value added = V [I – A]</a:t>
            </a:r>
            <a:r>
              <a:rPr lang="en-US" sz="3200" baseline="30000" dirty="0"/>
              <a:t>-1</a:t>
            </a:r>
            <a:r>
              <a:rPr lang="en-US" sz="3200" dirty="0"/>
              <a:t> F</a:t>
            </a:r>
          </a:p>
          <a:p>
            <a:pPr lvl="1"/>
            <a:r>
              <a:rPr lang="en-US" sz="3200" dirty="0"/>
              <a:t>Where I is the identity matrix with dimensionality of A</a:t>
            </a:r>
          </a:p>
          <a:p>
            <a:r>
              <a:rPr lang="en-US" sz="3600" dirty="0"/>
              <a:t>Because we won’t make any changes to A, we simplify</a:t>
            </a:r>
          </a:p>
          <a:p>
            <a:pPr lvl="1"/>
            <a:r>
              <a:rPr lang="en-US" sz="3200" dirty="0"/>
              <a:t>Value added = VBF</a:t>
            </a:r>
          </a:p>
        </p:txBody>
      </p:sp>
    </p:spTree>
    <p:extLst>
      <p:ext uri="{BB962C8B-B14F-4D97-AF65-F5344CB8AC3E}">
        <p14:creationId xmlns:p14="http://schemas.microsoft.com/office/powerpoint/2010/main" val="32686206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need to define for a calculation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728216"/>
            <a:ext cx="9905999" cy="406298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Source of value added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Two trading partners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Trade flow</a:t>
            </a:r>
          </a:p>
        </p:txBody>
      </p:sp>
    </p:spTree>
    <p:extLst>
      <p:ext uri="{BB962C8B-B14F-4D97-AF65-F5344CB8AC3E}">
        <p14:creationId xmlns:p14="http://schemas.microsoft.com/office/powerpoint/2010/main" val="40525582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507962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STATA TIME!</a:t>
            </a:r>
          </a:p>
        </p:txBody>
      </p:sp>
    </p:spTree>
    <p:extLst>
      <p:ext uri="{BB962C8B-B14F-4D97-AF65-F5344CB8AC3E}">
        <p14:creationId xmlns:p14="http://schemas.microsoft.com/office/powerpoint/2010/main" val="1810579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4435" y="1063763"/>
            <a:ext cx="8596668" cy="2699084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OVERVIEW OF THE MEASURING COMPETITIVENESS IN GVCs (MC-GVC) DATABASE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955131" y="5157264"/>
            <a:ext cx="9144000" cy="850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en-US" dirty="0"/>
              <a:t>Mihir Torsekar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dirty="0"/>
              <a:t>Office of Industries</a:t>
            </a:r>
          </a:p>
        </p:txBody>
      </p:sp>
      <p:pic>
        <p:nvPicPr>
          <p:cNvPr id="6146" name="Picture 2" descr="https://pubs.ppai.org/media/1968/ppb_0118_productresponsibility.jpg?anchor=center&amp;mode=crop&amp;width=1200&amp;height=618&amp;rnd=1315772073300000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637" y="3960623"/>
            <a:ext cx="4647147" cy="239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006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89089"/>
            <a:ext cx="8596668" cy="4483099"/>
          </a:xfrm>
        </p:spPr>
        <p:txBody>
          <a:bodyPr/>
          <a:lstStyle/>
          <a:p>
            <a:r>
              <a:rPr lang="en-US" dirty="0"/>
              <a:t>MC-GVC database tracks intermediate and final goods trade for five industries: </a:t>
            </a:r>
          </a:p>
          <a:p>
            <a:pPr lvl="1"/>
            <a:r>
              <a:rPr lang="en-US" dirty="0"/>
              <a:t>Apparel/footwear (can be split)</a:t>
            </a:r>
          </a:p>
          <a:p>
            <a:pPr lvl="1"/>
            <a:r>
              <a:rPr lang="en-US" dirty="0"/>
              <a:t>Autos (can be split into passenger vehicles and commercial vehicles)</a:t>
            </a:r>
          </a:p>
          <a:p>
            <a:pPr lvl="1"/>
            <a:r>
              <a:rPr lang="en-US" dirty="0"/>
              <a:t>Electronic products</a:t>
            </a:r>
          </a:p>
          <a:p>
            <a:pPr lvl="1"/>
            <a:r>
              <a:rPr lang="en-US" dirty="0"/>
              <a:t>Textiles </a:t>
            </a:r>
          </a:p>
          <a:p>
            <a:pPr lvl="1"/>
            <a:endParaRPr lang="en-US" dirty="0"/>
          </a:p>
          <a:p>
            <a:r>
              <a:rPr lang="en-US" dirty="0"/>
              <a:t>Why these sectors?</a:t>
            </a:r>
          </a:p>
          <a:p>
            <a:pPr lvl="1"/>
            <a:r>
              <a:rPr lang="en-US" dirty="0"/>
              <a:t>All are characterized by a lead-firm network structure</a:t>
            </a:r>
          </a:p>
          <a:p>
            <a:pPr lvl="1"/>
            <a:r>
              <a:rPr lang="en-US" dirty="0"/>
              <a:t>GVC-intensive (i.e. heavy trade in intermediates)</a:t>
            </a:r>
          </a:p>
        </p:txBody>
      </p:sp>
      <p:pic>
        <p:nvPicPr>
          <p:cNvPr id="8196" name="Picture 4" descr="Black Clothes Black And White Clip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364" y="1270000"/>
            <a:ext cx="2159687" cy="222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Toy Car Clip Art - Car Black And White Clip Art, Transparent Carto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108" y="3830638"/>
            <a:ext cx="2820099" cy="162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Phone electronic product iphone image for free download 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1214" y="3632792"/>
            <a:ext cx="1385674" cy="283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75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advantages?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Accessible</a:t>
            </a:r>
            <a:r>
              <a:rPr lang="en-US" dirty="0"/>
              <a:t>: Uses traditional merchandise trade data (more mathematically accessible).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Compliments other value-added databases</a:t>
            </a:r>
            <a:r>
              <a:rPr lang="en-US" dirty="0"/>
              <a:t>: </a:t>
            </a:r>
          </a:p>
          <a:p>
            <a:pPr lvl="1"/>
            <a:r>
              <a:rPr lang="en-US" dirty="0" err="1"/>
              <a:t>TiVA</a:t>
            </a:r>
            <a:r>
              <a:rPr lang="en-US" dirty="0"/>
              <a:t> (OECD)</a:t>
            </a:r>
          </a:p>
          <a:p>
            <a:pPr lvl="1"/>
            <a:r>
              <a:rPr lang="en-US" dirty="0"/>
              <a:t>EORA (UNCTAD)</a:t>
            </a:r>
          </a:p>
          <a:p>
            <a:pPr lvl="1"/>
            <a:r>
              <a:rPr lang="en-US" dirty="0"/>
              <a:t>Asian Input-Output tables (IDE-JETRO)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118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access it?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913756" y="1059367"/>
            <a:ext cx="2360246" cy="4981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7591541" y="1270000"/>
            <a:ext cx="3043039" cy="4896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Register for an account on </a:t>
            </a:r>
            <a:r>
              <a:rPr lang="en-US" dirty="0">
                <a:hlinkClick r:id="rId2"/>
              </a:rPr>
              <a:t>http://www.wits.worldbank.org</a:t>
            </a:r>
            <a:endParaRPr lang="en-US" dirty="0"/>
          </a:p>
          <a:p>
            <a:r>
              <a:rPr lang="en-US" dirty="0"/>
              <a:t>Once validated, go to the Global Value Chain (GVC) link on the “advanced query tab.”</a:t>
            </a:r>
          </a:p>
          <a:p>
            <a:r>
              <a:rPr lang="en-US" dirty="0"/>
              <a:t>Indicators are: analysis by country, region, inter-region, product of interest</a:t>
            </a:r>
          </a:p>
          <a:p>
            <a:r>
              <a:rPr lang="en-US" dirty="0"/>
              <a:t>Product classification just means years to select. (1988 onward).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41" y="1349298"/>
            <a:ext cx="6698283" cy="5017183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241583" y="3673707"/>
            <a:ext cx="1371600" cy="423746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761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research questions?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77334" y="1672683"/>
            <a:ext cx="8596668" cy="4368679"/>
          </a:xfrm>
        </p:spPr>
        <p:txBody>
          <a:bodyPr/>
          <a:lstStyle/>
          <a:p>
            <a:r>
              <a:rPr lang="en-US" dirty="0"/>
              <a:t>What are the trade flows of intermediate goods vs. final goods?</a:t>
            </a:r>
          </a:p>
          <a:p>
            <a:r>
              <a:rPr lang="en-US" dirty="0"/>
              <a:t>What are the most GVC-intensive regions for each of the available sectors?</a:t>
            </a:r>
          </a:p>
          <a:p>
            <a:r>
              <a:rPr lang="en-US" dirty="0"/>
              <a:t>What are some notable trends in GVC-participation?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Research that has used this database: </a:t>
            </a:r>
          </a:p>
          <a:p>
            <a:r>
              <a:rPr lang="en-US" dirty="0"/>
              <a:t>“Using Gross Trade Data to Map Archetypal GVCs,” World Bank, 2018.</a:t>
            </a:r>
          </a:p>
          <a:p>
            <a:r>
              <a:rPr lang="en-US" dirty="0"/>
              <a:t>“</a:t>
            </a:r>
            <a:r>
              <a:rPr lang="en-US" i="1" dirty="0"/>
              <a:t>South Asia’s Turn</a:t>
            </a:r>
            <a:r>
              <a:rPr lang="en-US" dirty="0"/>
              <a:t>,” World Bank, 2017.</a:t>
            </a:r>
          </a:p>
          <a:p>
            <a:r>
              <a:rPr lang="en-US" dirty="0">
                <a:solidFill>
                  <a:srgbClr val="FF0000"/>
                </a:solidFill>
              </a:rPr>
              <a:t>“East Asia-Pacific’s Participation in the GVC for Electronic Products,” JICE, 2018</a:t>
            </a:r>
          </a:p>
        </p:txBody>
      </p:sp>
    </p:spTree>
    <p:extLst>
      <p:ext uri="{BB962C8B-B14F-4D97-AF65-F5344CB8AC3E}">
        <p14:creationId xmlns:p14="http://schemas.microsoft.com/office/powerpoint/2010/main" val="4038779632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s0 xmlns="61726e36-a443-469b-b073-94e0c6aed08b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97CBEB30537146B8548CE64102F3E8" ma:contentTypeVersion="13" ma:contentTypeDescription="Create a new document." ma:contentTypeScope="" ma:versionID="617dfe1a0ef737c471a4977110dba90e">
  <xsd:schema xmlns:xsd="http://www.w3.org/2001/XMLSchema" xmlns:xs="http://www.w3.org/2001/XMLSchema" xmlns:p="http://schemas.microsoft.com/office/2006/metadata/properties" xmlns:ns2="61726e36-a443-469b-b073-94e0c6aed08b" xmlns:ns3="deba07d8-b401-4a82-8602-be736931a137" targetNamespace="http://schemas.microsoft.com/office/2006/metadata/properties" ma:root="true" ma:fieldsID="751d08e7a7d25c0f487cbb725690f4be" ns2:_="" ns3:_="">
    <xsd:import namespace="61726e36-a443-469b-b073-94e0c6aed08b"/>
    <xsd:import namespace="deba07d8-b401-4a82-8602-be736931a137"/>
    <xsd:element name="properties">
      <xsd:complexType>
        <xsd:sequence>
          <xsd:element name="documentManagement">
            <xsd:complexType>
              <xsd:all>
                <xsd:element ref="ns2:Notes0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726e36-a443-469b-b073-94e0c6aed08b" elementFormDefault="qualified">
    <xsd:import namespace="http://schemas.microsoft.com/office/2006/documentManagement/types"/>
    <xsd:import namespace="http://schemas.microsoft.com/office/infopath/2007/PartnerControls"/>
    <xsd:element name="Notes0" ma:index="8" nillable="true" ma:displayName="Notes" ma:description="Source information, etc." ma:internalName="Notes0">
      <xsd:simpleType>
        <xsd:restriction base="dms:Text">
          <xsd:maxLength value="255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ba07d8-b401-4a82-8602-be736931a13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68A29A0-22B6-4FA4-ABFD-CB56C5F807E5}">
  <ds:schemaRefs>
    <ds:schemaRef ds:uri="http://schemas.microsoft.com/office/2006/metadata/properties"/>
    <ds:schemaRef ds:uri="http://schemas.microsoft.com/office/infopath/2007/PartnerControls"/>
    <ds:schemaRef ds:uri="61726e36-a443-469b-b073-94e0c6aed08b"/>
  </ds:schemaRefs>
</ds:datastoreItem>
</file>

<file path=customXml/itemProps2.xml><?xml version="1.0" encoding="utf-8"?>
<ds:datastoreItem xmlns:ds="http://schemas.openxmlformats.org/officeDocument/2006/customXml" ds:itemID="{4210EF5A-056F-4885-B77D-D096D4A970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726e36-a443-469b-b073-94e0c6aed08b"/>
    <ds:schemaRef ds:uri="deba07d8-b401-4a82-8602-be736931a1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DD9C227-8772-4CBF-BED5-940B566C919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2041</TotalTime>
  <Words>2594</Words>
  <Application>Microsoft Office PowerPoint</Application>
  <PresentationFormat>Widescreen</PresentationFormat>
  <Paragraphs>547</Paragraphs>
  <Slides>46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46</vt:i4>
      </vt:variant>
    </vt:vector>
  </HeadingPairs>
  <TitlesOfParts>
    <vt:vector size="49" baseType="lpstr">
      <vt:lpstr>Facet</vt:lpstr>
      <vt:lpstr>Slice</vt:lpstr>
      <vt:lpstr>Circuit</vt:lpstr>
      <vt:lpstr>GVC Data Workshop</vt:lpstr>
      <vt:lpstr>Housekeeping items</vt:lpstr>
      <vt:lpstr>GVC Ecosystem and Analytical Tools</vt:lpstr>
      <vt:lpstr>Agenda</vt:lpstr>
      <vt:lpstr>OVERVIEW OF THE MEASURING COMPETITIVENESS IN GVCs (MC-GVC) DATABASE</vt:lpstr>
      <vt:lpstr>Introduction</vt:lpstr>
      <vt:lpstr>What are the advantages?</vt:lpstr>
      <vt:lpstr>How to access it?</vt:lpstr>
      <vt:lpstr>Possible research questions?</vt:lpstr>
      <vt:lpstr>How has East Asia-Pacific’s (EAP) participation in the GVC for electronic products evolved over the past 20 years?</vt:lpstr>
      <vt:lpstr>How has East Asia-Pacific’s (EAP) participation in the GVC for electronic products evolved over the past 20 years?</vt:lpstr>
      <vt:lpstr>What do the queries look like?</vt:lpstr>
      <vt:lpstr>What do the queries look like?</vt:lpstr>
      <vt:lpstr>Wrap-up</vt:lpstr>
      <vt:lpstr>APEC-USITC End-use Concordance data</vt:lpstr>
      <vt:lpstr>Outline</vt:lpstr>
      <vt:lpstr>What is end-usE?</vt:lpstr>
      <vt:lpstr>Why is End-Use Important?</vt:lpstr>
      <vt:lpstr>Data Structure</vt:lpstr>
      <vt:lpstr>Data Source</vt:lpstr>
      <vt:lpstr>APEC-USITC END-USE Concordance DEMO</vt:lpstr>
      <vt:lpstr>Application for GVC Analysis</vt:lpstr>
      <vt:lpstr>Future Work</vt:lpstr>
      <vt:lpstr>Questions?</vt:lpstr>
      <vt:lpstr>Trade in Value Added (TiVA) for GVC Analysis </vt:lpstr>
      <vt:lpstr>Outline </vt:lpstr>
      <vt:lpstr>What is Trade in Value Added (TiVA)?</vt:lpstr>
      <vt:lpstr>Major TiVA Databases</vt:lpstr>
      <vt:lpstr>TiVA Data: Inter-Country Input-Output Table</vt:lpstr>
      <vt:lpstr>TiVA Data: Basic TiVA Measures</vt:lpstr>
      <vt:lpstr>KWW Gross Exports Decomposition (2014)</vt:lpstr>
      <vt:lpstr>Lin’s Gross Exports Decomposition (2019)</vt:lpstr>
      <vt:lpstr>GVC Indices based on TiVA Measures</vt:lpstr>
      <vt:lpstr>The Examples of GVC Index Application</vt:lpstr>
      <vt:lpstr>Pros and Cons of TiVA Measures</vt:lpstr>
      <vt:lpstr>Questions?</vt:lpstr>
      <vt:lpstr>Calculating Value Added Estimates with Stata</vt:lpstr>
      <vt:lpstr>Agenda</vt:lpstr>
      <vt:lpstr>What we use wiod to calculate</vt:lpstr>
      <vt:lpstr>World Input Output Database</vt:lpstr>
      <vt:lpstr>Math </vt:lpstr>
      <vt:lpstr>WIOD’s structure</vt:lpstr>
      <vt:lpstr>What we need to manipulate</vt:lpstr>
      <vt:lpstr>More Math </vt:lpstr>
      <vt:lpstr>What we need to define for a calculation</vt:lpstr>
      <vt:lpstr>STATA TIME!</vt:lpstr>
    </vt:vector>
  </TitlesOfParts>
  <Company>USITC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GVC Data Workshop</dc:title>
  <dc:creator>Torsekar, Mihir</dc:creator>
  <cp:lastModifiedBy>Jones, Lin</cp:lastModifiedBy>
  <cp:revision>75</cp:revision>
  <cp:lastPrinted>2019-10-31T13:40:16Z</cp:lastPrinted>
  <dcterms:created xsi:type="dcterms:W3CDTF">2019-10-28T13:52:44Z</dcterms:created>
  <dcterms:modified xsi:type="dcterms:W3CDTF">2021-12-09T16:20:54Z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0x0101002397CBEB30537146B8548CE64102F3E8</vt:lpwstr>
  </property>
</Properties>
</file>