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3" r:id="rId1"/>
  </p:sldMasterIdLst>
  <p:notesMasterIdLst>
    <p:notesMasterId r:id="rId11"/>
  </p:notesMasterIdLst>
  <p:sldIdLst>
    <p:sldId id="256" r:id="rId2"/>
    <p:sldId id="277" r:id="rId3"/>
    <p:sldId id="257" r:id="rId4"/>
    <p:sldId id="278" r:id="rId5"/>
    <p:sldId id="259" r:id="rId6"/>
    <p:sldId id="262" r:id="rId7"/>
    <p:sldId id="270" r:id="rId8"/>
    <p:sldId id="260" r:id="rId9"/>
    <p:sldId id="268" r:id="rId10"/>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78731" autoAdjust="0"/>
  </p:normalViewPr>
  <p:slideViewPr>
    <p:cSldViewPr snapToGrid="0">
      <p:cViewPr varScale="1">
        <p:scale>
          <a:sx n="57" d="100"/>
          <a:sy n="57" d="100"/>
        </p:scale>
        <p:origin x="124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203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0400383-846E-4966-9D0A-ECB4AD617F2B}" type="datetimeFigureOut">
              <a:rPr lang="en-US" smtClean="0"/>
              <a:t>9/19/2018</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2DC11F40-4FAC-465A-9F3E-9A7ECD57A746}" type="slidenum">
              <a:rPr lang="en-US" smtClean="0"/>
              <a:t>‹#›</a:t>
            </a:fld>
            <a:endParaRPr lang="en-US" dirty="0"/>
          </a:p>
        </p:txBody>
      </p:sp>
    </p:spTree>
    <p:extLst>
      <p:ext uri="{BB962C8B-B14F-4D97-AF65-F5344CB8AC3E}">
        <p14:creationId xmlns:p14="http://schemas.microsoft.com/office/powerpoint/2010/main" val="238454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and welcome</a:t>
            </a:r>
            <a:r>
              <a:rPr lang="en-US" baseline="0" dirty="0" smtClean="0"/>
              <a:t> to the </a:t>
            </a:r>
            <a:r>
              <a:rPr lang="en-US" baseline="0" smtClean="0"/>
              <a:t>EDIS </a:t>
            </a:r>
            <a:r>
              <a:rPr lang="en-US" baseline="0" smtClean="0"/>
              <a:t>Training Webinar </a:t>
            </a:r>
            <a:r>
              <a:rPr lang="en-US" baseline="0" dirty="0" smtClean="0"/>
              <a:t>Series. This Webinar is meant to be an overview of the new features available in version 3.10 of EDIS.  You can receive more detailed training any time on these and other features of EDIS by viewing the additional webinars posted on the EDIS support page.</a:t>
            </a:r>
            <a:endParaRPr lang="en-US" dirty="0"/>
          </a:p>
        </p:txBody>
      </p:sp>
      <p:sp>
        <p:nvSpPr>
          <p:cNvPr id="4" name="Slide Number Placeholder 3"/>
          <p:cNvSpPr>
            <a:spLocks noGrp="1"/>
          </p:cNvSpPr>
          <p:nvPr>
            <p:ph type="sldNum" sz="quarter" idx="10"/>
          </p:nvPr>
        </p:nvSpPr>
        <p:spPr/>
        <p:txBody>
          <a:bodyPr/>
          <a:lstStyle/>
          <a:p>
            <a:fld id="{2DC11F40-4FAC-465A-9F3E-9A7ECD57A746}" type="slidenum">
              <a:rPr lang="en-US" smtClean="0"/>
              <a:t>1</a:t>
            </a:fld>
            <a:endParaRPr lang="en-US" dirty="0"/>
          </a:p>
        </p:txBody>
      </p:sp>
    </p:spTree>
    <p:extLst>
      <p:ext uri="{BB962C8B-B14F-4D97-AF65-F5344CB8AC3E}">
        <p14:creationId xmlns:p14="http://schemas.microsoft.com/office/powerpoint/2010/main" val="26438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and most obvious update in EDIS 3.10 is the look and feel of the application. EDIS 3.10 more closely resembles other USITC web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a:t>
            </a:r>
            <a:r>
              <a:rPr lang="en-US" sz="1200" b="0" i="0" kern="1200" baseline="0" dirty="0" smtClean="0">
                <a:solidFill>
                  <a:schemeClr val="tx1"/>
                </a:solidFill>
                <a:effectLst/>
                <a:latin typeface="+mn-lt"/>
                <a:ea typeface="+mn-ea"/>
                <a:cs typeface="+mn-cs"/>
              </a:rPr>
              <a:t>we’ve made it easier to access your account. Users no longer need to enter captcha text when logging in and u</a:t>
            </a:r>
            <a:r>
              <a:rPr lang="en-US" sz="1200" b="0" i="0" kern="1200" dirty="0" smtClean="0">
                <a:solidFill>
                  <a:schemeClr val="tx1"/>
                </a:solidFill>
                <a:effectLst/>
                <a:latin typeface="+mn-lt"/>
                <a:ea typeface="+mn-ea"/>
                <a:cs typeface="+mn-cs"/>
              </a:rPr>
              <a:t>pon lock out due to too many failed password attempts, user accounts will automatically be re-activated after 15 minutes.</a:t>
            </a:r>
          </a:p>
          <a:p>
            <a:r>
              <a:rPr lang="en-US" baseline="0" dirty="0" smtClean="0"/>
              <a:t>Third, </a:t>
            </a:r>
            <a:r>
              <a:rPr lang="en-US" sz="1200" b="0" i="0" kern="1200" baseline="0" dirty="0" smtClean="0">
                <a:solidFill>
                  <a:schemeClr val="tx1"/>
                </a:solidFill>
                <a:effectLst/>
                <a:latin typeface="+mn-lt"/>
                <a:ea typeface="+mn-ea"/>
                <a:cs typeface="+mn-cs"/>
              </a:rPr>
              <a:t>f</a:t>
            </a:r>
            <a:r>
              <a:rPr lang="en-US" sz="1200" b="0" i="0" kern="1200" dirty="0" smtClean="0">
                <a:solidFill>
                  <a:schemeClr val="tx1"/>
                </a:solidFill>
                <a:effectLst/>
                <a:latin typeface="+mn-lt"/>
                <a:ea typeface="+mn-ea"/>
                <a:cs typeface="+mn-cs"/>
              </a:rPr>
              <a:t>ile submission has been converted to a card system to guide users through the process based on a decision assistance tree to promote more accurate filing.</a:t>
            </a:r>
          </a:p>
          <a:p>
            <a:r>
              <a:rPr lang="en-US" baseline="0" dirty="0" smtClean="0"/>
              <a:t>Fourth, the new Basic Search feature has been added for less complex search options.</a:t>
            </a:r>
          </a:p>
          <a:p>
            <a:r>
              <a:rPr lang="en-US" baseline="0" dirty="0" smtClean="0"/>
              <a:t>Finally, the Advanced Search </a:t>
            </a:r>
            <a:r>
              <a:rPr lang="en-US" sz="1200" b="0" i="0" kern="1200" dirty="0" smtClean="0">
                <a:solidFill>
                  <a:schemeClr val="tx1"/>
                </a:solidFill>
                <a:effectLst/>
                <a:latin typeface="+mn-lt"/>
                <a:ea typeface="+mn-ea"/>
                <a:cs typeface="+mn-cs"/>
              </a:rPr>
              <a:t>has been updated to provide options for filtering within your search results, controlling the display of the results, saving</a:t>
            </a:r>
            <a:r>
              <a:rPr lang="en-US" sz="1200" b="0" i="0" kern="1200" baseline="0" dirty="0" smtClean="0">
                <a:solidFill>
                  <a:schemeClr val="tx1"/>
                </a:solidFill>
                <a:effectLst/>
                <a:latin typeface="+mn-lt"/>
                <a:ea typeface="+mn-ea"/>
                <a:cs typeface="+mn-cs"/>
              </a:rPr>
              <a:t> frequent searches, and exporting your search results.</a:t>
            </a:r>
          </a:p>
          <a:p>
            <a:r>
              <a:rPr lang="en-US" baseline="0" dirty="0" smtClean="0"/>
              <a:t>The following webinar will briefly outline the last three new features, the submission wizard, basic search, and new advanced search features. </a:t>
            </a:r>
            <a:endParaRPr lang="en-US" dirty="0"/>
          </a:p>
        </p:txBody>
      </p:sp>
      <p:sp>
        <p:nvSpPr>
          <p:cNvPr id="4" name="Slide Number Placeholder 3"/>
          <p:cNvSpPr>
            <a:spLocks noGrp="1"/>
          </p:cNvSpPr>
          <p:nvPr>
            <p:ph type="sldNum" sz="quarter" idx="10"/>
          </p:nvPr>
        </p:nvSpPr>
        <p:spPr/>
        <p:txBody>
          <a:bodyPr/>
          <a:lstStyle/>
          <a:p>
            <a:fld id="{2DC11F40-4FAC-465A-9F3E-9A7ECD57A746}" type="slidenum">
              <a:rPr lang="en-US" smtClean="0"/>
              <a:t>2</a:t>
            </a:fld>
            <a:endParaRPr lang="en-US" dirty="0"/>
          </a:p>
        </p:txBody>
      </p:sp>
    </p:spTree>
    <p:extLst>
      <p:ext uri="{BB962C8B-B14F-4D97-AF65-F5344CB8AC3E}">
        <p14:creationId xmlns:p14="http://schemas.microsoft.com/office/powerpoint/2010/main" val="169298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92D050"/>
                </a:solidFill>
              </a:rPr>
              <a:t>We</a:t>
            </a:r>
            <a:r>
              <a:rPr lang="en-US" sz="1200" baseline="0" dirty="0" smtClean="0">
                <a:solidFill>
                  <a:srgbClr val="92D050"/>
                </a:solidFill>
              </a:rPr>
              <a:t> will begin by discussing the new submission features. </a:t>
            </a:r>
          </a:p>
          <a:p>
            <a:r>
              <a:rPr lang="en-US" sz="1200" dirty="0" smtClean="0">
                <a:solidFill>
                  <a:srgbClr val="92D050"/>
                </a:solidFill>
              </a:rPr>
              <a:t>The new “submission wizard” will guide users through the submission process, easing the learning curve for new filers and promoting accurate and consistent filings</a:t>
            </a:r>
            <a:r>
              <a:rPr lang="en-US" sz="1200" baseline="0" dirty="0" smtClean="0">
                <a:solidFill>
                  <a:srgbClr val="92D050"/>
                </a:solidFill>
              </a:rPr>
              <a:t>. </a:t>
            </a:r>
          </a:p>
          <a:p>
            <a:r>
              <a:rPr lang="en-US" sz="1200" baseline="0" dirty="0" smtClean="0">
                <a:solidFill>
                  <a:srgbClr val="92D050"/>
                </a:solidFill>
              </a:rPr>
              <a:t>On the left-hand side of the screen during the submission process, users will be able to toggle back and forth between different cards in order to easily edit any part of their submission prior to filing. </a:t>
            </a:r>
          </a:p>
          <a:p>
            <a:r>
              <a:rPr lang="en-US" sz="1200" baseline="0" dirty="0" smtClean="0">
                <a:solidFill>
                  <a:srgbClr val="92D050"/>
                </a:solidFill>
              </a:rPr>
              <a:t>On the right-hand side of the screen users will be shown a </a:t>
            </a:r>
            <a:r>
              <a:rPr lang="en-US" sz="1200" kern="1200" dirty="0" smtClean="0">
                <a:solidFill>
                  <a:schemeClr val="tx1"/>
                </a:solidFill>
                <a:effectLst/>
                <a:latin typeface="+mn-lt"/>
                <a:ea typeface="+mn-ea"/>
                <a:cs typeface="+mn-cs"/>
              </a:rPr>
              <a:t>progression of their entered metadata in</a:t>
            </a:r>
            <a:r>
              <a:rPr lang="en-US" sz="1200" kern="1200" baseline="0" dirty="0" smtClean="0">
                <a:solidFill>
                  <a:schemeClr val="tx1"/>
                </a:solidFill>
                <a:effectLst/>
                <a:latin typeface="+mn-lt"/>
                <a:ea typeface="+mn-ea"/>
                <a:cs typeface="+mn-cs"/>
              </a:rPr>
              <a:t> the Submission Preview</a:t>
            </a:r>
            <a:r>
              <a:rPr lang="en-US" sz="1200" baseline="0" dirty="0" smtClean="0">
                <a:solidFill>
                  <a:srgbClr val="92D050"/>
                </a:solidFill>
              </a:rPr>
              <a:t>.</a:t>
            </a:r>
            <a:br>
              <a:rPr lang="en-US" sz="1200" baseline="0" dirty="0" smtClean="0">
                <a:solidFill>
                  <a:srgbClr val="92D050"/>
                </a:solidFill>
              </a:rPr>
            </a:br>
            <a:endParaRPr lang="en-US" dirty="0"/>
          </a:p>
        </p:txBody>
      </p:sp>
      <p:sp>
        <p:nvSpPr>
          <p:cNvPr id="4" name="Slide Number Placeholder 3"/>
          <p:cNvSpPr>
            <a:spLocks noGrp="1"/>
          </p:cNvSpPr>
          <p:nvPr>
            <p:ph type="sldNum" sz="quarter" idx="10"/>
          </p:nvPr>
        </p:nvSpPr>
        <p:spPr/>
        <p:txBody>
          <a:bodyPr/>
          <a:lstStyle/>
          <a:p>
            <a:fld id="{2DC11F40-4FAC-465A-9F3E-9A7ECD57A746}" type="slidenum">
              <a:rPr lang="en-US" smtClean="0"/>
              <a:t>3</a:t>
            </a:fld>
            <a:endParaRPr lang="en-US" dirty="0"/>
          </a:p>
        </p:txBody>
      </p:sp>
    </p:spTree>
    <p:extLst>
      <p:ext uri="{BB962C8B-B14F-4D97-AF65-F5344CB8AC3E}">
        <p14:creationId xmlns:p14="http://schemas.microsoft.com/office/powerpoint/2010/main" val="27310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a:t>
            </a:r>
            <a:r>
              <a:rPr lang="en-US" baseline="0" dirty="0" smtClean="0"/>
              <a:t> submission is complete, users will now have the option of either filing another document in the same investigation or of filing a document in a new investigation.  Selecting to file another document in the same investigation will result in the application auto populating many of the fields in the submission process for the subsequent filing. </a:t>
            </a:r>
            <a:endParaRPr lang="en-US" dirty="0"/>
          </a:p>
        </p:txBody>
      </p:sp>
      <p:sp>
        <p:nvSpPr>
          <p:cNvPr id="4" name="Slide Number Placeholder 3"/>
          <p:cNvSpPr>
            <a:spLocks noGrp="1"/>
          </p:cNvSpPr>
          <p:nvPr>
            <p:ph type="sldNum" sz="quarter" idx="10"/>
          </p:nvPr>
        </p:nvSpPr>
        <p:spPr/>
        <p:txBody>
          <a:bodyPr/>
          <a:lstStyle/>
          <a:p>
            <a:fld id="{2DC11F40-4FAC-465A-9F3E-9A7ECD57A746}" type="slidenum">
              <a:rPr lang="en-US" smtClean="0"/>
              <a:t>4</a:t>
            </a:fld>
            <a:endParaRPr lang="en-US" dirty="0"/>
          </a:p>
        </p:txBody>
      </p:sp>
    </p:spTree>
    <p:extLst>
      <p:ext uri="{BB962C8B-B14F-4D97-AF65-F5344CB8AC3E}">
        <p14:creationId xmlns:p14="http://schemas.microsoft.com/office/powerpoint/2010/main" val="1338478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new feature in EDIS 3.10 is Basic Search.</a:t>
            </a:r>
          </a:p>
          <a:p>
            <a:r>
              <a:rPr lang="en-US" dirty="0" smtClean="0"/>
              <a:t>With the addition of a “Basic Search” function, EDIS 3.10 now has three separate mechanisms</a:t>
            </a:r>
            <a:r>
              <a:rPr lang="en-US" baseline="0" dirty="0" smtClean="0"/>
              <a:t> by which</a:t>
            </a:r>
            <a:r>
              <a:rPr lang="en-US" dirty="0" smtClean="0"/>
              <a:t> to search for</a:t>
            </a:r>
            <a:r>
              <a:rPr lang="en-US" baseline="0" dirty="0" smtClean="0"/>
              <a:t> documents in the application: Basic Search, Advanced Search, and Investigation Search. Investigation search has not changed, so we will not be covering it in this webinar. Basic search is a new search function geared toward less complex searches. The Advanced Search feature has several enhancements that will allow users to better control and use their results.</a:t>
            </a:r>
            <a:endParaRPr lang="en-US" dirty="0"/>
          </a:p>
        </p:txBody>
      </p:sp>
      <p:sp>
        <p:nvSpPr>
          <p:cNvPr id="4" name="Slide Number Placeholder 3"/>
          <p:cNvSpPr>
            <a:spLocks noGrp="1"/>
          </p:cNvSpPr>
          <p:nvPr>
            <p:ph type="sldNum" sz="quarter" idx="10"/>
          </p:nvPr>
        </p:nvSpPr>
        <p:spPr/>
        <p:txBody>
          <a:bodyPr/>
          <a:lstStyle/>
          <a:p>
            <a:fld id="{2DC11F40-4FAC-465A-9F3E-9A7ECD57A746}" type="slidenum">
              <a:rPr lang="en-US" smtClean="0"/>
              <a:t>5</a:t>
            </a:fld>
            <a:endParaRPr lang="en-US" dirty="0"/>
          </a:p>
        </p:txBody>
      </p:sp>
    </p:spTree>
    <p:extLst>
      <p:ext uri="{BB962C8B-B14F-4D97-AF65-F5344CB8AC3E}">
        <p14:creationId xmlns:p14="http://schemas.microsoft.com/office/powerpoint/2010/main" val="4176881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Basic and Advanced search are geared toward finding documents across investigations that contain certain keywords or metadata.</a:t>
            </a:r>
            <a:r>
              <a:rPr lang="en-US" sz="2400" dirty="0" smtClean="0"/>
              <a:t> </a:t>
            </a:r>
            <a:r>
              <a:rPr lang="en-US" sz="2400" baseline="0" dirty="0" smtClean="0"/>
              <a:t>Basic search presents users with a more streamlined set of search criteria to quickly search for a specific document or documents. </a:t>
            </a:r>
          </a:p>
          <a:p>
            <a:r>
              <a:rPr lang="en-US" sz="2400" baseline="0" dirty="0" smtClean="0"/>
              <a:t>Users can access basic search:</a:t>
            </a:r>
          </a:p>
          <a:p>
            <a:pPr marL="342900" indent="-342900">
              <a:buFontTx/>
              <a:buChar char="-"/>
            </a:pPr>
            <a:r>
              <a:rPr lang="en-US" sz="2400" baseline="0" dirty="0" smtClean="0"/>
              <a:t>By </a:t>
            </a:r>
            <a:r>
              <a:rPr lang="en-US" sz="2400" dirty="0" smtClean="0"/>
              <a:t>selecting “Basic Search” from the Search Tab dropdown menu at the top of any page</a:t>
            </a:r>
          </a:p>
          <a:p>
            <a:pPr marL="342900" indent="-342900">
              <a:buFontTx/>
              <a:buChar char="-"/>
            </a:pPr>
            <a:r>
              <a:rPr lang="en-US" sz="2400" dirty="0" smtClean="0"/>
              <a:t>By clicking on the magnifying glass icon on the home page, or</a:t>
            </a:r>
          </a:p>
          <a:p>
            <a:pPr marL="342900" indent="-342900">
              <a:buFontTx/>
              <a:buChar char="-"/>
            </a:pPr>
            <a:r>
              <a:rPr lang="en-US" sz="2400" dirty="0" smtClean="0"/>
              <a:t>By typing anything into the Search Box at the top of any page and clicking on “Search”</a:t>
            </a:r>
          </a:p>
          <a:p>
            <a:endParaRPr lang="en-US" dirty="0"/>
          </a:p>
        </p:txBody>
      </p:sp>
      <p:sp>
        <p:nvSpPr>
          <p:cNvPr id="4" name="Slide Number Placeholder 3"/>
          <p:cNvSpPr>
            <a:spLocks noGrp="1"/>
          </p:cNvSpPr>
          <p:nvPr>
            <p:ph type="sldNum" sz="quarter" idx="10"/>
          </p:nvPr>
        </p:nvSpPr>
        <p:spPr/>
        <p:txBody>
          <a:bodyPr/>
          <a:lstStyle/>
          <a:p>
            <a:fld id="{2DC11F40-4FAC-465A-9F3E-9A7ECD57A746}" type="slidenum">
              <a:rPr lang="en-US" smtClean="0"/>
              <a:t>6</a:t>
            </a:fld>
            <a:endParaRPr lang="en-US" dirty="0"/>
          </a:p>
        </p:txBody>
      </p:sp>
    </p:spTree>
    <p:extLst>
      <p:ext uri="{BB962C8B-B14F-4D97-AF65-F5344CB8AC3E}">
        <p14:creationId xmlns:p14="http://schemas.microsoft.com/office/powerpoint/2010/main" val="238569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shown here, Basic Search allows users to search by </a:t>
            </a:r>
            <a:r>
              <a:rPr lang="en-US" baseline="0" dirty="0" smtClean="0"/>
              <a:t>key words, security level, investigation, document type, filed by, on behalf of, and the firm/organization fields to narrow their search results.  If users require additional criteria in order to narrow their search results they can simply select “Click Here to Enter Advanced Search” and they will be taken to Advanced search, where their previously entered criteria will be auto populated. </a:t>
            </a:r>
            <a:endParaRPr lang="en-US" dirty="0"/>
          </a:p>
        </p:txBody>
      </p:sp>
      <p:sp>
        <p:nvSpPr>
          <p:cNvPr id="4" name="Slide Number Placeholder 3"/>
          <p:cNvSpPr>
            <a:spLocks noGrp="1"/>
          </p:cNvSpPr>
          <p:nvPr>
            <p:ph type="sldNum" sz="quarter" idx="10"/>
          </p:nvPr>
        </p:nvSpPr>
        <p:spPr/>
        <p:txBody>
          <a:bodyPr/>
          <a:lstStyle/>
          <a:p>
            <a:fld id="{2DC11F40-4FAC-465A-9F3E-9A7ECD57A746}" type="slidenum">
              <a:rPr lang="en-US" smtClean="0"/>
              <a:t>7</a:t>
            </a:fld>
            <a:endParaRPr lang="en-US" dirty="0"/>
          </a:p>
        </p:txBody>
      </p:sp>
    </p:spTree>
    <p:extLst>
      <p:ext uri="{BB962C8B-B14F-4D97-AF65-F5344CB8AC3E}">
        <p14:creationId xmlns:p14="http://schemas.microsoft.com/office/powerpoint/2010/main" val="426859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as noted earlier, there are several new features</a:t>
            </a:r>
            <a:r>
              <a:rPr lang="en-US" baseline="0" dirty="0" smtClean="0"/>
              <a:t> available in Advanced Search.  Users can now </a:t>
            </a:r>
            <a:r>
              <a:rPr lang="en-US" sz="1200" baseline="0" dirty="0" smtClean="0"/>
              <a:t>f</a:t>
            </a:r>
            <a:r>
              <a:rPr lang="en-US" sz="1200" dirty="0" smtClean="0"/>
              <a:t>ilter search results by adding additional</a:t>
            </a:r>
            <a:r>
              <a:rPr lang="en-US" sz="1200" baseline="0" dirty="0" smtClean="0"/>
              <a:t> search criteria </a:t>
            </a:r>
            <a:r>
              <a:rPr lang="en-US" sz="1200" dirty="0" smtClean="0"/>
              <a:t>while</a:t>
            </a:r>
            <a:r>
              <a:rPr lang="en-US" sz="1200" baseline="0" dirty="0" smtClean="0"/>
              <a:t> still viewing their returned results. Users can also add, remove, or reorder data columns of returned search data fields. When users perform the same search on a regular basis, they can now s</a:t>
            </a:r>
            <a:r>
              <a:rPr lang="en-US" sz="1200" dirty="0" smtClean="0"/>
              <a:t>ave any</a:t>
            </a:r>
            <a:r>
              <a:rPr lang="en-US" sz="1200" baseline="0" dirty="0" smtClean="0"/>
              <a:t> those searches to refresh their results with the click of a button. Lastly, users can now export their s</a:t>
            </a:r>
            <a:r>
              <a:rPr lang="en-US" sz="1200" dirty="0" smtClean="0"/>
              <a:t>earches</a:t>
            </a:r>
            <a:r>
              <a:rPr lang="en-US" sz="1200" baseline="0" dirty="0" smtClean="0"/>
              <a:t> to a spreadsheet.</a:t>
            </a:r>
            <a:endParaRPr lang="en-US" dirty="0"/>
          </a:p>
        </p:txBody>
      </p:sp>
      <p:sp>
        <p:nvSpPr>
          <p:cNvPr id="4" name="Slide Number Placeholder 3"/>
          <p:cNvSpPr>
            <a:spLocks noGrp="1"/>
          </p:cNvSpPr>
          <p:nvPr>
            <p:ph type="sldNum" sz="quarter" idx="10"/>
          </p:nvPr>
        </p:nvSpPr>
        <p:spPr/>
        <p:txBody>
          <a:bodyPr/>
          <a:lstStyle/>
          <a:p>
            <a:fld id="{2DC11F40-4FAC-465A-9F3E-9A7ECD57A746}" type="slidenum">
              <a:rPr lang="en-US" smtClean="0"/>
              <a:t>8</a:t>
            </a:fld>
            <a:endParaRPr lang="en-US" dirty="0"/>
          </a:p>
        </p:txBody>
      </p:sp>
    </p:spTree>
    <p:extLst>
      <p:ext uri="{BB962C8B-B14F-4D97-AF65-F5344CB8AC3E}">
        <p14:creationId xmlns:p14="http://schemas.microsoft.com/office/powerpoint/2010/main" val="428268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11F40-4FAC-465A-9F3E-9A7ECD57A746}" type="slidenum">
              <a:rPr lang="en-US" smtClean="0"/>
              <a:t>9</a:t>
            </a:fld>
            <a:endParaRPr lang="en-US" dirty="0"/>
          </a:p>
        </p:txBody>
      </p:sp>
    </p:spTree>
    <p:extLst>
      <p:ext uri="{BB962C8B-B14F-4D97-AF65-F5344CB8AC3E}">
        <p14:creationId xmlns:p14="http://schemas.microsoft.com/office/powerpoint/2010/main" val="1186654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53973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653373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768774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258882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649640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943277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817454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34060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6824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568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7260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143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160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8962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88385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7259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1961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smtClean="0"/>
              <a:t>9/19/2018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149359620"/>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mailto:EDIS3Help@usitc.gov"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1500" dirty="0" smtClean="0"/>
              <a:t>EDIS 3.10</a:t>
            </a:r>
            <a:endParaRPr lang="en-US" sz="11500" dirty="0"/>
          </a:p>
        </p:txBody>
      </p:sp>
      <p:sp>
        <p:nvSpPr>
          <p:cNvPr id="3" name="Subtitle 2"/>
          <p:cNvSpPr>
            <a:spLocks noGrp="1"/>
          </p:cNvSpPr>
          <p:nvPr>
            <p:ph type="subTitle" idx="1"/>
          </p:nvPr>
        </p:nvSpPr>
        <p:spPr/>
        <p:txBody>
          <a:bodyPr>
            <a:normAutofit/>
          </a:bodyPr>
          <a:lstStyle/>
          <a:p>
            <a:r>
              <a:rPr lang="en-US" sz="4800" dirty="0" smtClean="0"/>
              <a:t> What’s New</a:t>
            </a:r>
            <a:endParaRPr lang="en-US" sz="4800" dirty="0"/>
          </a:p>
        </p:txBody>
      </p:sp>
    </p:spTree>
    <p:extLst>
      <p:ext uri="{BB962C8B-B14F-4D97-AF65-F5344CB8AC3E}">
        <p14:creationId xmlns:p14="http://schemas.microsoft.com/office/powerpoint/2010/main" val="312211021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800" dirty="0" smtClean="0"/>
              <a:t>What is New</a:t>
            </a:r>
            <a:r>
              <a:rPr lang="en-US" sz="4800" dirty="0" smtClean="0">
                <a:latin typeface="Berlin Sans FB" panose="020E0602020502020306" pitchFamily="34" charset="0"/>
              </a:rPr>
              <a:t>?</a:t>
            </a:r>
            <a:endParaRPr lang="en-US" sz="4800" dirty="0">
              <a:latin typeface="Berlin Sans FB" panose="020E0602020502020306"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Updated Look and Feel (Similar to other USITC applications)</a:t>
            </a:r>
          </a:p>
          <a:p>
            <a:r>
              <a:rPr lang="en-US" dirty="0" smtClean="0"/>
              <a:t>User Account Upgrades</a:t>
            </a:r>
          </a:p>
          <a:p>
            <a:pPr lvl="1"/>
            <a:r>
              <a:rPr lang="en-US" dirty="0" smtClean="0"/>
              <a:t>Locked Accounts Will Now Unlock after 15 Minutes</a:t>
            </a:r>
          </a:p>
          <a:p>
            <a:pPr lvl="1"/>
            <a:r>
              <a:rPr lang="en-US" dirty="0" smtClean="0"/>
              <a:t>No Longer </a:t>
            </a:r>
            <a:r>
              <a:rPr lang="en-US" dirty="0"/>
              <a:t>R</a:t>
            </a:r>
            <a:r>
              <a:rPr lang="en-US" dirty="0" smtClean="0"/>
              <a:t>equired to Enter a Captcha </a:t>
            </a:r>
            <a:r>
              <a:rPr lang="en-US" dirty="0"/>
              <a:t>T</a:t>
            </a:r>
            <a:r>
              <a:rPr lang="en-US" dirty="0" smtClean="0"/>
              <a:t>ext at Login.</a:t>
            </a:r>
          </a:p>
          <a:p>
            <a:r>
              <a:rPr lang="en-US" dirty="0" smtClean="0"/>
              <a:t>Easier to use “Submission Wizard” Card System for the Submission Process</a:t>
            </a:r>
          </a:p>
          <a:p>
            <a:r>
              <a:rPr lang="en-US" dirty="0" smtClean="0"/>
              <a:t>Basic Search Added as a Search Option</a:t>
            </a:r>
          </a:p>
          <a:p>
            <a:r>
              <a:rPr lang="en-US" dirty="0" smtClean="0"/>
              <a:t>New Features for Advanced Search</a:t>
            </a:r>
          </a:p>
          <a:p>
            <a:pPr lvl="1"/>
            <a:r>
              <a:rPr lang="en-US" sz="1600" dirty="0" smtClean="0"/>
              <a:t> Filter </a:t>
            </a:r>
            <a:r>
              <a:rPr lang="en-US" sz="1600" dirty="0"/>
              <a:t>Search Results</a:t>
            </a:r>
          </a:p>
          <a:p>
            <a:pPr lvl="1"/>
            <a:r>
              <a:rPr lang="en-US" sz="1600" dirty="0" smtClean="0"/>
              <a:t> Edit </a:t>
            </a:r>
            <a:r>
              <a:rPr lang="en-US" sz="1600" dirty="0"/>
              <a:t>Search Results Fields </a:t>
            </a:r>
          </a:p>
          <a:p>
            <a:pPr lvl="1"/>
            <a:r>
              <a:rPr lang="en-US" sz="1600" dirty="0" smtClean="0"/>
              <a:t> Save </a:t>
            </a:r>
            <a:r>
              <a:rPr lang="en-US" sz="1600" dirty="0"/>
              <a:t>Searches</a:t>
            </a:r>
          </a:p>
          <a:p>
            <a:pPr lvl="1"/>
            <a:r>
              <a:rPr lang="en-US" sz="1600" dirty="0"/>
              <a:t> Export Search </a:t>
            </a:r>
            <a:r>
              <a:rPr lang="en-US" sz="1600" dirty="0" smtClean="0"/>
              <a:t>Results</a:t>
            </a:r>
            <a:endParaRPr lang="en-US" sz="1600" dirty="0"/>
          </a:p>
        </p:txBody>
      </p:sp>
    </p:spTree>
    <p:extLst>
      <p:ext uri="{BB962C8B-B14F-4D97-AF65-F5344CB8AC3E}">
        <p14:creationId xmlns:p14="http://schemas.microsoft.com/office/powerpoint/2010/main" val="1615839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 Based Submission Process</a:t>
            </a:r>
            <a:br>
              <a:rPr lang="en-US" dirty="0" smtClean="0"/>
            </a:br>
            <a:r>
              <a:rPr lang="en-US" sz="1800" dirty="0" smtClean="0">
                <a:solidFill>
                  <a:srgbClr val="92D050"/>
                </a:solidFill>
              </a:rPr>
              <a:t>A new “submission wizard” will guide users through the submission process, easing the learning curve for new filers and promoting accurate and consistent filings.</a:t>
            </a:r>
            <a:endParaRPr lang="en-US" dirty="0">
              <a:solidFill>
                <a:srgbClr val="92D050"/>
              </a:solidFill>
            </a:endParaRPr>
          </a:p>
        </p:txBody>
      </p:sp>
      <p:pic>
        <p:nvPicPr>
          <p:cNvPr id="3" name="Picture 2"/>
          <p:cNvPicPr>
            <a:picLocks noChangeAspect="1"/>
          </p:cNvPicPr>
          <p:nvPr/>
        </p:nvPicPr>
        <p:blipFill>
          <a:blip r:embed="rId3"/>
          <a:stretch>
            <a:fillRect/>
          </a:stretch>
        </p:blipFill>
        <p:spPr>
          <a:xfrm>
            <a:off x="646111" y="1853248"/>
            <a:ext cx="7405359" cy="4804278"/>
          </a:xfrm>
          <a:prstGeom prst="rect">
            <a:avLst/>
          </a:prstGeom>
        </p:spPr>
      </p:pic>
      <p:pic>
        <p:nvPicPr>
          <p:cNvPr id="6" name="Picture 5"/>
          <p:cNvPicPr>
            <a:picLocks noChangeAspect="1"/>
          </p:cNvPicPr>
          <p:nvPr/>
        </p:nvPicPr>
        <p:blipFill>
          <a:blip r:embed="rId4"/>
          <a:stretch>
            <a:fillRect/>
          </a:stretch>
        </p:blipFill>
        <p:spPr>
          <a:xfrm>
            <a:off x="646111" y="1874619"/>
            <a:ext cx="7405359" cy="4763127"/>
          </a:xfrm>
          <a:prstGeom prst="rect">
            <a:avLst/>
          </a:prstGeom>
        </p:spPr>
      </p:pic>
      <p:pic>
        <p:nvPicPr>
          <p:cNvPr id="8" name="Picture 7"/>
          <p:cNvPicPr>
            <a:picLocks noChangeAspect="1"/>
          </p:cNvPicPr>
          <p:nvPr/>
        </p:nvPicPr>
        <p:blipFill>
          <a:blip r:embed="rId5"/>
          <a:stretch>
            <a:fillRect/>
          </a:stretch>
        </p:blipFill>
        <p:spPr>
          <a:xfrm>
            <a:off x="684143" y="1866149"/>
            <a:ext cx="7367327" cy="4761881"/>
          </a:xfrm>
          <a:prstGeom prst="rect">
            <a:avLst/>
          </a:prstGeom>
        </p:spPr>
      </p:pic>
      <p:pic>
        <p:nvPicPr>
          <p:cNvPr id="9" name="Picture 8"/>
          <p:cNvPicPr>
            <a:picLocks noChangeAspect="1"/>
          </p:cNvPicPr>
          <p:nvPr/>
        </p:nvPicPr>
        <p:blipFill>
          <a:blip r:embed="rId6"/>
          <a:stretch>
            <a:fillRect/>
          </a:stretch>
        </p:blipFill>
        <p:spPr>
          <a:xfrm>
            <a:off x="660858" y="1869355"/>
            <a:ext cx="7405359" cy="4773654"/>
          </a:xfrm>
          <a:prstGeom prst="rect">
            <a:avLst/>
          </a:prstGeom>
        </p:spPr>
      </p:pic>
      <p:pic>
        <p:nvPicPr>
          <p:cNvPr id="10" name="Picture 9"/>
          <p:cNvPicPr>
            <a:picLocks noChangeAspect="1"/>
          </p:cNvPicPr>
          <p:nvPr/>
        </p:nvPicPr>
        <p:blipFill>
          <a:blip r:embed="rId7"/>
          <a:stretch>
            <a:fillRect/>
          </a:stretch>
        </p:blipFill>
        <p:spPr>
          <a:xfrm>
            <a:off x="684143" y="1861718"/>
            <a:ext cx="7405360" cy="4779178"/>
          </a:xfrm>
          <a:prstGeom prst="rect">
            <a:avLst/>
          </a:prstGeom>
        </p:spPr>
      </p:pic>
      <p:pic>
        <p:nvPicPr>
          <p:cNvPr id="11" name="Picture 10"/>
          <p:cNvPicPr>
            <a:picLocks noChangeAspect="1"/>
          </p:cNvPicPr>
          <p:nvPr/>
        </p:nvPicPr>
        <p:blipFill>
          <a:blip r:embed="rId8"/>
          <a:stretch>
            <a:fillRect/>
          </a:stretch>
        </p:blipFill>
        <p:spPr>
          <a:xfrm>
            <a:off x="684143" y="1853248"/>
            <a:ext cx="7405360" cy="4763128"/>
          </a:xfrm>
          <a:prstGeom prst="rect">
            <a:avLst/>
          </a:prstGeom>
        </p:spPr>
      </p:pic>
      <p:pic>
        <p:nvPicPr>
          <p:cNvPr id="13" name="Picture 12"/>
          <p:cNvPicPr>
            <a:picLocks noChangeAspect="1"/>
          </p:cNvPicPr>
          <p:nvPr/>
        </p:nvPicPr>
        <p:blipFill>
          <a:blip r:embed="rId9"/>
          <a:stretch>
            <a:fillRect/>
          </a:stretch>
        </p:blipFill>
        <p:spPr>
          <a:xfrm>
            <a:off x="684142" y="1871469"/>
            <a:ext cx="7367327" cy="4758065"/>
          </a:xfrm>
          <a:prstGeom prst="rect">
            <a:avLst/>
          </a:prstGeom>
        </p:spPr>
      </p:pic>
      <p:pic>
        <p:nvPicPr>
          <p:cNvPr id="14" name="Picture 13"/>
          <p:cNvPicPr>
            <a:picLocks noChangeAspect="1"/>
          </p:cNvPicPr>
          <p:nvPr/>
        </p:nvPicPr>
        <p:blipFill>
          <a:blip r:embed="rId10"/>
          <a:stretch>
            <a:fillRect/>
          </a:stretch>
        </p:blipFill>
        <p:spPr>
          <a:xfrm>
            <a:off x="684141" y="1871469"/>
            <a:ext cx="7367328" cy="4775776"/>
          </a:xfrm>
          <a:prstGeom prst="rect">
            <a:avLst/>
          </a:prstGeom>
        </p:spPr>
      </p:pic>
      <p:pic>
        <p:nvPicPr>
          <p:cNvPr id="15" name="Picture 14"/>
          <p:cNvPicPr>
            <a:picLocks noChangeAspect="1"/>
          </p:cNvPicPr>
          <p:nvPr/>
        </p:nvPicPr>
        <p:blipFill>
          <a:blip r:embed="rId11"/>
          <a:stretch>
            <a:fillRect/>
          </a:stretch>
        </p:blipFill>
        <p:spPr>
          <a:xfrm>
            <a:off x="646111" y="1871469"/>
            <a:ext cx="7405358" cy="4802514"/>
          </a:xfrm>
          <a:prstGeom prst="rect">
            <a:avLst/>
          </a:prstGeom>
        </p:spPr>
      </p:pic>
      <p:pic>
        <p:nvPicPr>
          <p:cNvPr id="16" name="Picture 15"/>
          <p:cNvPicPr>
            <a:picLocks noChangeAspect="1"/>
          </p:cNvPicPr>
          <p:nvPr/>
        </p:nvPicPr>
        <p:blipFill>
          <a:blip r:embed="rId12"/>
          <a:stretch>
            <a:fillRect/>
          </a:stretch>
        </p:blipFill>
        <p:spPr>
          <a:xfrm>
            <a:off x="660855" y="1854838"/>
            <a:ext cx="7362575" cy="4733924"/>
          </a:xfrm>
          <a:prstGeom prst="rect">
            <a:avLst/>
          </a:prstGeom>
        </p:spPr>
      </p:pic>
      <p:pic>
        <p:nvPicPr>
          <p:cNvPr id="17" name="Picture 16"/>
          <p:cNvPicPr>
            <a:picLocks noChangeAspect="1"/>
          </p:cNvPicPr>
          <p:nvPr/>
        </p:nvPicPr>
        <p:blipFill>
          <a:blip r:embed="rId13"/>
          <a:stretch>
            <a:fillRect/>
          </a:stretch>
        </p:blipFill>
        <p:spPr>
          <a:xfrm>
            <a:off x="646108" y="1874619"/>
            <a:ext cx="7377322" cy="4749298"/>
          </a:xfrm>
          <a:prstGeom prst="rect">
            <a:avLst/>
          </a:prstGeom>
        </p:spPr>
      </p:pic>
      <p:pic>
        <p:nvPicPr>
          <p:cNvPr id="18" name="Picture 17"/>
          <p:cNvPicPr>
            <a:picLocks noChangeAspect="1"/>
          </p:cNvPicPr>
          <p:nvPr/>
        </p:nvPicPr>
        <p:blipFill>
          <a:blip r:embed="rId14"/>
          <a:stretch>
            <a:fillRect/>
          </a:stretch>
        </p:blipFill>
        <p:spPr>
          <a:xfrm>
            <a:off x="646108" y="1853249"/>
            <a:ext cx="7443395" cy="4819464"/>
          </a:xfrm>
          <a:prstGeom prst="rect">
            <a:avLst/>
          </a:prstGeom>
        </p:spPr>
      </p:pic>
      <p:pic>
        <p:nvPicPr>
          <p:cNvPr id="19" name="Picture 18"/>
          <p:cNvPicPr>
            <a:picLocks noChangeAspect="1"/>
          </p:cNvPicPr>
          <p:nvPr/>
        </p:nvPicPr>
        <p:blipFill>
          <a:blip r:embed="rId15"/>
          <a:stretch>
            <a:fillRect/>
          </a:stretch>
        </p:blipFill>
        <p:spPr>
          <a:xfrm>
            <a:off x="684141" y="1874618"/>
            <a:ext cx="7339289" cy="4742039"/>
          </a:xfrm>
          <a:prstGeom prst="rect">
            <a:avLst/>
          </a:prstGeom>
        </p:spPr>
      </p:pic>
    </p:spTree>
    <p:extLst>
      <p:ext uri="{BB962C8B-B14F-4D97-AF65-F5344CB8AC3E}">
        <p14:creationId xmlns:p14="http://schemas.microsoft.com/office/powerpoint/2010/main" val="52179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5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5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5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50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5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75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BEBEB"/>
                </a:solidFill>
              </a:rPr>
              <a:t>Card Based Submission Process</a:t>
            </a:r>
            <a:br>
              <a:rPr lang="en-US" dirty="0">
                <a:solidFill>
                  <a:srgbClr val="EBEBEB"/>
                </a:solidFill>
              </a:rPr>
            </a:br>
            <a:r>
              <a:rPr lang="en-US" sz="1800" dirty="0">
                <a:solidFill>
                  <a:srgbClr val="92D050"/>
                </a:solidFill>
              </a:rPr>
              <a:t>A new “submission wizard” will guide users through the submission process, easing the learning curve for new filers and promoting accurate and consistent filings.</a:t>
            </a:r>
            <a:endParaRPr lang="en-US" dirty="0"/>
          </a:p>
        </p:txBody>
      </p:sp>
      <p:pic>
        <p:nvPicPr>
          <p:cNvPr id="4" name="Content Placeholder 3"/>
          <p:cNvPicPr>
            <a:picLocks noGrp="1" noChangeAspect="1"/>
          </p:cNvPicPr>
          <p:nvPr>
            <p:ph idx="1"/>
          </p:nvPr>
        </p:nvPicPr>
        <p:blipFill>
          <a:blip r:embed="rId3"/>
          <a:stretch>
            <a:fillRect/>
          </a:stretch>
        </p:blipFill>
        <p:spPr>
          <a:xfrm>
            <a:off x="646111" y="1853248"/>
            <a:ext cx="4949728" cy="4885260"/>
          </a:xfrm>
          <a:prstGeom prst="rect">
            <a:avLst/>
          </a:prstGeom>
        </p:spPr>
      </p:pic>
      <p:sp>
        <p:nvSpPr>
          <p:cNvPr id="6" name="Rectangular Callout 5"/>
          <p:cNvSpPr/>
          <p:nvPr/>
        </p:nvSpPr>
        <p:spPr>
          <a:xfrm>
            <a:off x="1624012" y="3639643"/>
            <a:ext cx="6791325" cy="1466850"/>
          </a:xfrm>
          <a:prstGeom prst="wedgeRectCallout">
            <a:avLst>
              <a:gd name="adj1" fmla="val -51548"/>
              <a:gd name="adj2" fmla="val 122889"/>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ular Callout 7"/>
          <p:cNvSpPr/>
          <p:nvPr/>
        </p:nvSpPr>
        <p:spPr>
          <a:xfrm>
            <a:off x="1643062" y="3658693"/>
            <a:ext cx="6791325" cy="1466850"/>
          </a:xfrm>
          <a:prstGeom prst="wedgeRectCallout">
            <a:avLst>
              <a:gd name="adj1" fmla="val 1888"/>
              <a:gd name="adj2" fmla="val 122889"/>
            </a:avLst>
          </a:prstGeom>
          <a:solidFill>
            <a:srgbClr val="92D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a:stretch>
            <a:fillRect/>
          </a:stretch>
        </p:blipFill>
        <p:spPr>
          <a:xfrm>
            <a:off x="1643062" y="3658693"/>
            <a:ext cx="6791325" cy="1466850"/>
          </a:xfrm>
          <a:prstGeom prst="rect">
            <a:avLst/>
          </a:prstGeom>
          <a:ln w="38100">
            <a:solidFill>
              <a:schemeClr val="accent1"/>
            </a:solidFill>
          </a:ln>
        </p:spPr>
      </p:pic>
    </p:spTree>
    <p:extLst>
      <p:ext uri="{BB962C8B-B14F-4D97-AF65-F5344CB8AC3E}">
        <p14:creationId xmlns:p14="http://schemas.microsoft.com/office/powerpoint/2010/main" val="2753150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800" dirty="0" smtClean="0"/>
              <a:t>Three Different Search Options</a:t>
            </a:r>
            <a:endParaRPr lang="en-US" sz="4800" dirty="0"/>
          </a:p>
        </p:txBody>
      </p:sp>
      <p:sp>
        <p:nvSpPr>
          <p:cNvPr id="3" name="Content Placeholder 2"/>
          <p:cNvSpPr>
            <a:spLocks noGrp="1"/>
          </p:cNvSpPr>
          <p:nvPr>
            <p:ph idx="1"/>
          </p:nvPr>
        </p:nvSpPr>
        <p:spPr/>
        <p:txBody>
          <a:bodyPr>
            <a:normAutofit/>
          </a:bodyPr>
          <a:lstStyle/>
          <a:p>
            <a:r>
              <a:rPr lang="en-US" sz="3200" dirty="0" smtClean="0"/>
              <a:t> Basic Search </a:t>
            </a:r>
            <a:r>
              <a:rPr lang="en-US" sz="3200" dirty="0" smtClean="0">
                <a:solidFill>
                  <a:schemeClr val="accent1"/>
                </a:solidFill>
              </a:rPr>
              <a:t>(</a:t>
            </a:r>
            <a:r>
              <a:rPr lang="en-US" sz="3200" dirty="0">
                <a:solidFill>
                  <a:schemeClr val="accent1"/>
                </a:solidFill>
              </a:rPr>
              <a:t>New </a:t>
            </a:r>
            <a:r>
              <a:rPr lang="en-US" sz="3200" dirty="0" smtClean="0">
                <a:solidFill>
                  <a:schemeClr val="accent1"/>
                </a:solidFill>
              </a:rPr>
              <a:t>Search Option)</a:t>
            </a:r>
            <a:endParaRPr lang="en-US" sz="3200" dirty="0" smtClean="0"/>
          </a:p>
          <a:p>
            <a:r>
              <a:rPr lang="en-US" sz="3200" dirty="0" smtClean="0"/>
              <a:t> Advanced Search </a:t>
            </a:r>
            <a:r>
              <a:rPr lang="en-US" sz="3200" dirty="0" smtClean="0">
                <a:solidFill>
                  <a:schemeClr val="accent1"/>
                </a:solidFill>
              </a:rPr>
              <a:t>(</a:t>
            </a:r>
            <a:r>
              <a:rPr lang="en-US" sz="3200" dirty="0">
                <a:solidFill>
                  <a:schemeClr val="accent1"/>
                </a:solidFill>
              </a:rPr>
              <a:t>New </a:t>
            </a:r>
            <a:r>
              <a:rPr lang="en-US" sz="3200" dirty="0" smtClean="0">
                <a:solidFill>
                  <a:schemeClr val="accent1"/>
                </a:solidFill>
              </a:rPr>
              <a:t>Features)</a:t>
            </a:r>
          </a:p>
          <a:p>
            <a:r>
              <a:rPr lang="en-US" sz="3200" dirty="0">
                <a:solidFill>
                  <a:schemeClr val="accent1"/>
                </a:solidFill>
              </a:rPr>
              <a:t> </a:t>
            </a:r>
            <a:r>
              <a:rPr lang="en-US" sz="3200" dirty="0" smtClean="0"/>
              <a:t>Investigation </a:t>
            </a:r>
            <a:r>
              <a:rPr lang="en-US" sz="3200" dirty="0"/>
              <a:t>Search</a:t>
            </a:r>
          </a:p>
          <a:p>
            <a:pPr marL="857250" indent="-742950">
              <a:lnSpc>
                <a:spcPct val="150000"/>
              </a:lnSpc>
              <a:buAutoNum type="arabicPeriod"/>
            </a:pPr>
            <a:endParaRPr lang="en-US" sz="3200" dirty="0" smtClean="0">
              <a:solidFill>
                <a:schemeClr val="accent1"/>
              </a:solidFill>
            </a:endParaRPr>
          </a:p>
        </p:txBody>
      </p:sp>
    </p:spTree>
    <p:extLst>
      <p:ext uri="{BB962C8B-B14F-4D97-AF65-F5344CB8AC3E}">
        <p14:creationId xmlns:p14="http://schemas.microsoft.com/office/powerpoint/2010/main" val="417811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Search</a:t>
            </a:r>
            <a:br>
              <a:rPr lang="en-US" dirty="0" smtClean="0"/>
            </a:br>
            <a:r>
              <a:rPr lang="en-US" dirty="0" smtClean="0">
                <a:solidFill>
                  <a:schemeClr val="accent1"/>
                </a:solidFill>
              </a:rPr>
              <a:t>New Search Option</a:t>
            </a:r>
            <a:endParaRPr lang="en-US" dirty="0">
              <a:solidFill>
                <a:schemeClr val="accent1"/>
              </a:solidFill>
            </a:endParaRPr>
          </a:p>
        </p:txBody>
      </p:sp>
      <p:pic>
        <p:nvPicPr>
          <p:cNvPr id="4" name="Content Placeholder 3"/>
          <p:cNvPicPr>
            <a:picLocks noGrp="1"/>
          </p:cNvPicPr>
          <p:nvPr>
            <p:ph idx="1"/>
          </p:nvPr>
        </p:nvPicPr>
        <p:blipFill rotWithShape="1">
          <a:blip r:embed="rId3"/>
          <a:srcRect t="13167" b="4807"/>
          <a:stretch/>
        </p:blipFill>
        <p:spPr>
          <a:xfrm>
            <a:off x="646111" y="2000250"/>
            <a:ext cx="9404352" cy="4213352"/>
          </a:xfrm>
          <a:prstGeom prst="rect">
            <a:avLst/>
          </a:prstGeom>
        </p:spPr>
      </p:pic>
      <p:sp>
        <p:nvSpPr>
          <p:cNvPr id="5" name="Left Arrow 4"/>
          <p:cNvSpPr/>
          <p:nvPr/>
        </p:nvSpPr>
        <p:spPr>
          <a:xfrm>
            <a:off x="2471737" y="2414588"/>
            <a:ext cx="614363" cy="357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10800000">
            <a:off x="3121818" y="4130375"/>
            <a:ext cx="614363" cy="357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0800000">
            <a:off x="4624386" y="2000250"/>
            <a:ext cx="614363" cy="357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288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646111" y="1985553"/>
            <a:ext cx="9608231" cy="4681947"/>
          </a:xfrm>
          <a:prstGeom prst="rect">
            <a:avLst/>
          </a:prstGeom>
        </p:spPr>
      </p:pic>
      <p:sp>
        <p:nvSpPr>
          <p:cNvPr id="5" name="Title 1"/>
          <p:cNvSpPr>
            <a:spLocks noGrp="1"/>
          </p:cNvSpPr>
          <p:nvPr>
            <p:ph type="title"/>
          </p:nvPr>
        </p:nvSpPr>
        <p:spPr/>
        <p:txBody>
          <a:bodyPr/>
          <a:lstStyle/>
          <a:p>
            <a:r>
              <a:rPr lang="en-US" dirty="0" smtClean="0"/>
              <a:t>Basic Search</a:t>
            </a:r>
            <a:br>
              <a:rPr lang="en-US" dirty="0" smtClean="0"/>
            </a:br>
            <a:r>
              <a:rPr lang="en-US" dirty="0" smtClean="0">
                <a:solidFill>
                  <a:schemeClr val="accent1"/>
                </a:solidFill>
              </a:rPr>
              <a:t>New Search Option</a:t>
            </a:r>
            <a:endParaRPr lang="en-US" dirty="0">
              <a:solidFill>
                <a:schemeClr val="accent1"/>
              </a:solidFill>
            </a:endParaRPr>
          </a:p>
        </p:txBody>
      </p:sp>
      <p:pic>
        <p:nvPicPr>
          <p:cNvPr id="7" name="Content Placeholder 4"/>
          <p:cNvPicPr>
            <a:picLocks/>
          </p:cNvPicPr>
          <p:nvPr/>
        </p:nvPicPr>
        <p:blipFill>
          <a:blip r:embed="rId4"/>
          <a:stretch>
            <a:fillRect/>
          </a:stretch>
        </p:blipFill>
        <p:spPr>
          <a:xfrm>
            <a:off x="646111" y="2547259"/>
            <a:ext cx="9608231" cy="4310741"/>
          </a:xfrm>
          <a:prstGeom prst="rect">
            <a:avLst/>
          </a:prstGeom>
        </p:spPr>
      </p:pic>
      <p:sp>
        <p:nvSpPr>
          <p:cNvPr id="6" name="Left Arrow 5"/>
          <p:cNvSpPr/>
          <p:nvPr/>
        </p:nvSpPr>
        <p:spPr>
          <a:xfrm>
            <a:off x="2957512" y="4345442"/>
            <a:ext cx="614363" cy="357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49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686609" cy="1400530"/>
          </a:xfrm>
        </p:spPr>
        <p:txBody>
          <a:bodyPr anchor="t"/>
          <a:lstStyle/>
          <a:p>
            <a:r>
              <a:rPr lang="en-US" sz="4400" dirty="0"/>
              <a:t>Advanced Search </a:t>
            </a:r>
            <a:r>
              <a:rPr lang="en-US" sz="4400" dirty="0">
                <a:solidFill>
                  <a:schemeClr val="accent1"/>
                </a:solidFill>
              </a:rPr>
              <a:t>(New Features</a:t>
            </a:r>
            <a:r>
              <a:rPr lang="en-US" sz="4400" dirty="0" smtClean="0">
                <a:solidFill>
                  <a:schemeClr val="accent1"/>
                </a:solidFill>
              </a:rPr>
              <a:t>)</a:t>
            </a:r>
            <a:endParaRPr lang="en-US" sz="4400" dirty="0"/>
          </a:p>
        </p:txBody>
      </p:sp>
      <p:pic>
        <p:nvPicPr>
          <p:cNvPr id="4" name="Content Placeholder 3"/>
          <p:cNvPicPr>
            <a:picLocks noGrp="1" noChangeAspect="1"/>
          </p:cNvPicPr>
          <p:nvPr>
            <p:ph idx="1"/>
          </p:nvPr>
        </p:nvPicPr>
        <p:blipFill>
          <a:blip r:embed="rId3"/>
          <a:stretch>
            <a:fillRect/>
          </a:stretch>
        </p:blipFill>
        <p:spPr>
          <a:xfrm>
            <a:off x="646111" y="1213945"/>
            <a:ext cx="8360004" cy="5625915"/>
          </a:xfrm>
          <a:prstGeom prst="rect">
            <a:avLst/>
          </a:prstGeom>
        </p:spPr>
      </p:pic>
      <p:pic>
        <p:nvPicPr>
          <p:cNvPr id="5" name="Picture 4"/>
          <p:cNvPicPr>
            <a:picLocks noChangeAspect="1"/>
          </p:cNvPicPr>
          <p:nvPr/>
        </p:nvPicPr>
        <p:blipFill>
          <a:blip r:embed="rId4"/>
          <a:stretch>
            <a:fillRect/>
          </a:stretch>
        </p:blipFill>
        <p:spPr>
          <a:xfrm>
            <a:off x="646111" y="1213945"/>
            <a:ext cx="8360004" cy="5608444"/>
          </a:xfrm>
          <a:prstGeom prst="rect">
            <a:avLst/>
          </a:prstGeom>
        </p:spPr>
      </p:pic>
      <p:pic>
        <p:nvPicPr>
          <p:cNvPr id="6" name="Picture 5"/>
          <p:cNvPicPr>
            <a:picLocks noChangeAspect="1"/>
          </p:cNvPicPr>
          <p:nvPr/>
        </p:nvPicPr>
        <p:blipFill rotWithShape="1">
          <a:blip r:embed="rId5"/>
          <a:srcRect t="10317" r="52900" b="6277"/>
          <a:stretch/>
        </p:blipFill>
        <p:spPr>
          <a:xfrm>
            <a:off x="657986" y="1213945"/>
            <a:ext cx="8379136" cy="5586090"/>
          </a:xfrm>
          <a:prstGeom prst="rect">
            <a:avLst/>
          </a:prstGeom>
        </p:spPr>
      </p:pic>
      <p:pic>
        <p:nvPicPr>
          <p:cNvPr id="7" name="Picture 6"/>
          <p:cNvPicPr>
            <a:picLocks noChangeAspect="1"/>
          </p:cNvPicPr>
          <p:nvPr/>
        </p:nvPicPr>
        <p:blipFill>
          <a:blip r:embed="rId6"/>
          <a:stretch>
            <a:fillRect/>
          </a:stretch>
        </p:blipFill>
        <p:spPr>
          <a:xfrm>
            <a:off x="657986" y="1213945"/>
            <a:ext cx="8348129" cy="5613510"/>
          </a:xfrm>
          <a:prstGeom prst="rect">
            <a:avLst/>
          </a:prstGeom>
        </p:spPr>
      </p:pic>
      <p:sp>
        <p:nvSpPr>
          <p:cNvPr id="8" name="Left Arrow 7"/>
          <p:cNvSpPr/>
          <p:nvPr/>
        </p:nvSpPr>
        <p:spPr>
          <a:xfrm rot="10800000">
            <a:off x="193935" y="2165913"/>
            <a:ext cx="614363" cy="357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4335375" y="5560466"/>
            <a:ext cx="614363" cy="357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50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9243" y="1046967"/>
            <a:ext cx="9476331" cy="4982358"/>
          </a:xfrm>
        </p:spPr>
        <p:txBody>
          <a:bodyPr/>
          <a:lstStyle/>
          <a:p>
            <a:r>
              <a:rPr lang="en-US" sz="2600" dirty="0" smtClean="0"/>
              <a:t>Please visit the EDIS Support page to view the rest of our EDIS 3.10 Webinar Series if you would like more detailed guidance. </a:t>
            </a:r>
            <a:br>
              <a:rPr lang="en-US" sz="2600" dirty="0" smtClean="0"/>
            </a:br>
            <a:r>
              <a:rPr lang="en-US" sz="2600" dirty="0"/>
              <a:t>	</a:t>
            </a:r>
            <a:r>
              <a:rPr lang="en-US" sz="2600" dirty="0" smtClean="0"/>
              <a:t/>
            </a:r>
            <a:br>
              <a:rPr lang="en-US" sz="2600" dirty="0" smtClean="0"/>
            </a:br>
            <a:r>
              <a:rPr lang="en-US" sz="2600" dirty="0"/>
              <a:t>If you have </a:t>
            </a:r>
            <a:r>
              <a:rPr lang="en-US" sz="2600"/>
              <a:t>any </a:t>
            </a:r>
            <a:r>
              <a:rPr lang="en-US" sz="2600" smtClean="0"/>
              <a:t>questions, </a:t>
            </a:r>
            <a:r>
              <a:rPr lang="en-US" sz="2600" dirty="0"/>
              <a:t>please feel free to contact us by calling 202-205-3347, or emailing </a:t>
            </a:r>
            <a:r>
              <a:rPr lang="en-US" sz="2600" dirty="0">
                <a:hlinkClick r:id="rId3"/>
              </a:rPr>
              <a:t>EDIS3Help@usitc.gov</a:t>
            </a:r>
            <a:r>
              <a:rPr lang="en-US" sz="2600" dirty="0"/>
              <a:t>. </a:t>
            </a:r>
            <a:r>
              <a:rPr lang="en-US" sz="2600" dirty="0" smtClean="0"/>
              <a:t/>
            </a:r>
            <a:br>
              <a:rPr lang="en-US" sz="2600" dirty="0" smtClean="0"/>
            </a:br>
            <a:r>
              <a:rPr lang="en-US" sz="2600" dirty="0"/>
              <a:t/>
            </a:r>
            <a:br>
              <a:rPr lang="en-US" sz="2600" dirty="0"/>
            </a:br>
            <a:r>
              <a:rPr lang="en-US" sz="2600" dirty="0" smtClean="0"/>
              <a:t>The </a:t>
            </a:r>
            <a:r>
              <a:rPr lang="en-US" sz="2600" dirty="0"/>
              <a:t>Docket Services Division of the Office of the Secretary is open from 8:45am to 5:15pm </a:t>
            </a:r>
            <a:r>
              <a:rPr lang="en-US" sz="2600" dirty="0" smtClean="0"/>
              <a:t>Monday-Friday and </a:t>
            </a:r>
            <a:r>
              <a:rPr lang="en-US" sz="2600" dirty="0"/>
              <a:t>someone will be happy to assist you during those hours.</a:t>
            </a:r>
            <a:br>
              <a:rPr lang="en-US" sz="2600" dirty="0"/>
            </a:br>
            <a:r>
              <a:rPr lang="en-US" sz="2600" dirty="0"/>
              <a:t/>
            </a:r>
            <a:br>
              <a:rPr lang="en-US" sz="2600" dirty="0"/>
            </a:br>
            <a:r>
              <a:rPr lang="en-US" sz="2600" dirty="0" smtClean="0"/>
              <a:t/>
            </a:r>
            <a:br>
              <a:rPr lang="en-US" sz="2600" dirty="0" smtClean="0"/>
            </a:br>
            <a:r>
              <a:rPr lang="en-US" dirty="0" smtClean="0"/>
              <a:t/>
            </a:r>
            <a:br>
              <a:rPr lang="en-US" dirty="0" smtClean="0"/>
            </a:br>
            <a:r>
              <a:rPr lang="en-US" sz="4400" dirty="0" smtClean="0"/>
              <a:t/>
            </a:r>
            <a:br>
              <a:rPr lang="en-US" sz="4400" dirty="0" smtClean="0"/>
            </a:br>
            <a:endParaRPr lang="en-US" dirty="0"/>
          </a:p>
        </p:txBody>
      </p:sp>
    </p:spTree>
    <p:extLst>
      <p:ext uri="{BB962C8B-B14F-4D97-AF65-F5344CB8AC3E}">
        <p14:creationId xmlns:p14="http://schemas.microsoft.com/office/powerpoint/2010/main" val="1182930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404</TotalTime>
  <Words>915</Words>
  <Application>Microsoft Office PowerPoint</Application>
  <PresentationFormat>Widescreen</PresentationFormat>
  <Paragraphs>54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Berlin Sans FB</vt:lpstr>
      <vt:lpstr>Calibri</vt:lpstr>
      <vt:lpstr>Century Gothic</vt:lpstr>
      <vt:lpstr>Wingdings 3</vt:lpstr>
      <vt:lpstr>Ion</vt:lpstr>
      <vt:lpstr>EDIS 3.10</vt:lpstr>
      <vt:lpstr>What is New?</vt:lpstr>
      <vt:lpstr>Card Based Submission Process A new “submission wizard” will guide users through the submission process, easing the learning curve for new filers and promoting accurate and consistent filings.</vt:lpstr>
      <vt:lpstr>Card Based Submission Process A new “submission wizard” will guide users through the submission process, easing the learning curve for new filers and promoting accurate and consistent filings.</vt:lpstr>
      <vt:lpstr>Three Different Search Options</vt:lpstr>
      <vt:lpstr>Basic Search New Search Option</vt:lpstr>
      <vt:lpstr>Basic Search New Search Option</vt:lpstr>
      <vt:lpstr>Advanced Search (New Features)</vt:lpstr>
      <vt:lpstr>Please visit the EDIS Support page to view the rest of our EDIS 3.10 Webinar Series if you would like more detailed guidance.    If you have any questions, please feel free to contact us by calling 202-205-3347, or emailing EDIS3Help@usitc.gov.   The Docket Services Division of the Office of the Secretary is open from 8:45am to 5:15pm Monday-Friday and someone will be happy to assist you during those hours.     </vt:lpstr>
    </vt:vector>
  </TitlesOfParts>
  <Company>USITC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 3.10</dc:title>
  <dc:creator>Mullan, Jessica</dc:creator>
  <cp:lastModifiedBy>Hiner, Katherine</cp:lastModifiedBy>
  <cp:revision>48</cp:revision>
  <dcterms:created xsi:type="dcterms:W3CDTF">2018-09-18T01:25:54Z</dcterms:created>
  <dcterms:modified xsi:type="dcterms:W3CDTF">2018-09-19T13:18:39Z</dcterms:modified>
</cp:coreProperties>
</file>