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7" r:id="rId3"/>
    <p:sldId id="323" r:id="rId4"/>
    <p:sldId id="324" r:id="rId5"/>
    <p:sldId id="280" r:id="rId6"/>
    <p:sldId id="300" r:id="rId7"/>
    <p:sldId id="278" r:id="rId8"/>
    <p:sldId id="302" r:id="rId9"/>
    <p:sldId id="325" r:id="rId10"/>
    <p:sldId id="32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3B5812-B6B0-4762-85D1-D9EF87D62C43}">
          <p14:sldIdLst>
            <p14:sldId id="256"/>
          </p14:sldIdLst>
        </p14:section>
        <p14:section name="2014 Trade Shufts Homepage" id="{BEBE7B2D-9EFB-4C62-87CC-9F8D1AEED7E3}">
          <p14:sldIdLst>
            <p14:sldId id="327"/>
            <p14:sldId id="323"/>
            <p14:sldId id="324"/>
            <p14:sldId id="280"/>
            <p14:sldId id="300"/>
            <p14:sldId id="278"/>
            <p14:sldId id="302"/>
            <p14:sldId id="325"/>
            <p14:sldId id="3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33CC33"/>
    <a:srgbClr val="FFFF00"/>
    <a:srgbClr val="0070C0"/>
    <a:srgbClr val="D99694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94994" autoAdjust="0"/>
  </p:normalViewPr>
  <p:slideViewPr>
    <p:cSldViewPr>
      <p:cViewPr>
        <p:scale>
          <a:sx n="110" d="100"/>
          <a:sy n="110" d="100"/>
        </p:scale>
        <p:origin x="7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337Info Home Page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772C9-B67C-4865-8EE0-BA7CD31A1038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464A8-C3F0-4D00-BB7C-EFFF974B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853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337Info Home Page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BA6A8-70E1-4166-AAD6-C4076C82E07C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C4621-0EC5-4867-82FC-F887CEC89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948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Indicate that the lower screen is</a:t>
            </a:r>
            <a:r>
              <a:rPr lang="en-US" baseline="0" dirty="0" smtClean="0"/>
              <a:t> actually the bottom of the page above (scroll down)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337Info Home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337Info Home Page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6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8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45EC-F109-4F9A-BE39-DFB5FACF5CE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45EC-F109-4F9A-BE39-DFB5FACF5CE6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7806-F434-44B9-911E-ADED4F8D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sitc.gov/research_and_analysis/trade_shifts_2014/index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radeShifts@usitc.gov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itc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sitc.gov/research_and_analysis/trade_shifts_2014/index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2014 Trade Shifts </a:t>
            </a:r>
            <a:r>
              <a:rPr lang="en-US" dirty="0" smtClean="0">
                <a:solidFill>
                  <a:srgbClr val="0070C0"/>
                </a:solidFill>
              </a:rPr>
              <a:t>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Brief Overview of the New Interactive Features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102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United States International Trade Commission</a:t>
            </a:r>
          </a:p>
          <a:p>
            <a:r>
              <a:rPr lang="en-US" sz="1600" u="sng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hlinkClick r:id="rId2"/>
              </a:rPr>
              <a:t>http://</a:t>
            </a:r>
            <a:r>
              <a:rPr lang="en-US" sz="1600" u="sng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hlinkClick r:id="rId2"/>
              </a:rPr>
              <a:t>www.usitc.gov/research_and_analysis/trade_shifts_2014/index.htm</a:t>
            </a:r>
            <a:r>
              <a:rPr lang="en-US" sz="1600" u="sng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  </a:t>
            </a:r>
          </a:p>
          <a:p>
            <a:r>
              <a:rPr lang="en-US" sz="1600" dirty="0" smtClean="0"/>
              <a:t>Updated:  July 9, 2015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410200"/>
            <a:ext cx="2895600" cy="923330"/>
          </a:xfrm>
          <a:prstGeom prst="rect">
            <a:avLst/>
          </a:prstGeom>
          <a:solidFill>
            <a:srgbClr val="00B050">
              <a:alpha val="14118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Please click when the green arrow appears to advance through the overview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8458200" y="6454942"/>
            <a:ext cx="533400" cy="366831"/>
          </a:xfrm>
          <a:prstGeom prst="rightArrow">
            <a:avLst/>
          </a:prstGeom>
          <a:solidFill>
            <a:srgbClr val="00B050">
              <a:alpha val="14118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76400" y="2819400"/>
            <a:ext cx="5791200" cy="1752600"/>
            <a:chOff x="1676400" y="2819400"/>
            <a:chExt cx="5791200" cy="1752600"/>
          </a:xfrm>
        </p:grpSpPr>
        <p:grpSp>
          <p:nvGrpSpPr>
            <p:cNvPr id="16" name="Group 15"/>
            <p:cNvGrpSpPr/>
            <p:nvPr/>
          </p:nvGrpSpPr>
          <p:grpSpPr>
            <a:xfrm>
              <a:off x="1866900" y="3124200"/>
              <a:ext cx="5410200" cy="1196680"/>
              <a:chOff x="1866900" y="3124200"/>
              <a:chExt cx="5410200" cy="119668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866900" y="3124200"/>
                <a:ext cx="5410200" cy="1196680"/>
                <a:chOff x="1752600" y="3124200"/>
                <a:chExt cx="5410200" cy="1196680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1752600" y="3124200"/>
                  <a:ext cx="5410200" cy="923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Please view this presentation as a “Slide Show” by selecting the Slide Show Icon at the bottom right corner of your screen: </a:t>
                  </a:r>
                  <a:endParaRPr lang="en-US" dirty="0"/>
                </a:p>
              </p:txBody>
            </p:sp>
            <p:pic>
              <p:nvPicPr>
                <p:cNvPr id="8" name="Picture 7"/>
                <p:cNvPicPr/>
                <p:nvPr/>
              </p:nvPicPr>
              <p:blipFill rotWithShape="1">
                <a:blip r:embed="rId3"/>
                <a:srcRect l="82853" t="93590" r="5283" b="3333"/>
                <a:stretch/>
              </p:blipFill>
              <p:spPr bwMode="auto">
                <a:xfrm>
                  <a:off x="3352800" y="3730330"/>
                  <a:ext cx="3643223" cy="590550"/>
                </a:xfrm>
                <a:prstGeom prst="rect">
                  <a:avLst/>
                </a:prstGeom>
                <a:ln w="28575"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5" name="Oval 4"/>
              <p:cNvSpPr/>
              <p:nvPr/>
            </p:nvSpPr>
            <p:spPr>
              <a:xfrm>
                <a:off x="4572000" y="3721704"/>
                <a:ext cx="495300" cy="5905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>
                <a:endCxn id="5" idx="1"/>
              </p:cNvCxnSpPr>
              <p:nvPr/>
            </p:nvCxnSpPr>
            <p:spPr>
              <a:xfrm>
                <a:off x="4191000" y="3657600"/>
                <a:ext cx="453535" cy="150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1676400" y="2819400"/>
              <a:ext cx="5791200" cy="1752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97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nifer.rohrbach\AppData\Local\Microsoft\Windows\Temporary Internet Files\Content.Outlook\9YMVV3UU\colorse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87" y="1192757"/>
            <a:ext cx="4358227" cy="44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3050"/>
            <a:ext cx="64770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i="1" dirty="0">
                <a:solidFill>
                  <a:srgbClr val="0070C0"/>
                </a:solidFill>
              </a:rPr>
              <a:t>2014 Trade </a:t>
            </a:r>
            <a:r>
              <a:rPr lang="en-US" sz="2000" b="1" i="1" dirty="0" smtClean="0">
                <a:solidFill>
                  <a:srgbClr val="0070C0"/>
                </a:solidFill>
              </a:rPr>
              <a:t>Shifts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596116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Please contact us with feedback and questions regarding this overview or </a:t>
            </a:r>
            <a:r>
              <a:rPr lang="en-US" sz="24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2014 Trade Shifts </a:t>
            </a:r>
            <a:r>
              <a:rPr lang="en-US" sz="2400" dirty="0" smtClean="0"/>
              <a:t>at </a:t>
            </a:r>
            <a:r>
              <a:rPr lang="en-US" sz="2400" dirty="0">
                <a:hlinkClick r:id="rId3"/>
              </a:rPr>
              <a:t>TradeShifts@usitc.gov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33550" y="2828836"/>
            <a:ext cx="567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Thank you for viewing </a:t>
            </a:r>
            <a:r>
              <a:rPr lang="en-US" sz="2400" b="1" i="1" dirty="0">
                <a:solidFill>
                  <a:srgbClr val="0070C0"/>
                </a:solidFill>
              </a:rPr>
              <a:t>2014 Trade Shifts </a:t>
            </a:r>
            <a:r>
              <a:rPr lang="en-US" sz="2400" b="1" dirty="0">
                <a:solidFill>
                  <a:srgbClr val="0070C0"/>
                </a:solidFill>
              </a:rPr>
              <a:t>–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A Brief </a:t>
            </a:r>
            <a:r>
              <a:rPr lang="en-US" sz="2400" b="1" dirty="0" smtClean="0"/>
              <a:t>Overview </a:t>
            </a:r>
            <a:r>
              <a:rPr lang="en-US" sz="2400" b="1" dirty="0"/>
              <a:t>of the New Interactive </a:t>
            </a:r>
            <a:r>
              <a:rPr lang="en-US" sz="2400" b="1" dirty="0" smtClean="0"/>
              <a:t>Features!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476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0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2644170"/>
            <a:ext cx="750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year the Commission publishes a detailed analysis of </a:t>
            </a:r>
            <a:r>
              <a:rPr lang="en-US" sz="2400" i="1" dirty="0" smtClean="0">
                <a:solidFill>
                  <a:srgbClr val="0070C0"/>
                </a:solidFill>
              </a:rPr>
              <a:t>Shifts in U.S. Merchandise Trade (“Trade Shifts”)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3050"/>
            <a:ext cx="36576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i="1" dirty="0" smtClean="0">
                <a:solidFill>
                  <a:srgbClr val="0070C0"/>
                </a:solidFill>
              </a:rPr>
              <a:t>2014 Trade Shifts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8176" y="2644170"/>
            <a:ext cx="750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</a:t>
            </a:r>
            <a:r>
              <a:rPr lang="en-US" sz="2400" dirty="0" smtClean="0"/>
              <a:t>overview </a:t>
            </a:r>
            <a:r>
              <a:rPr lang="en-US" sz="2400" dirty="0"/>
              <a:t>explains some features and enhancements you will find in the </a:t>
            </a:r>
            <a:r>
              <a:rPr lang="en-US" sz="2400" i="1" dirty="0">
                <a:solidFill>
                  <a:srgbClr val="0070C0"/>
                </a:solidFill>
              </a:rPr>
              <a:t>2014 Trade </a:t>
            </a:r>
            <a:r>
              <a:rPr lang="en-US" sz="2400" i="1" dirty="0" smtClean="0">
                <a:solidFill>
                  <a:srgbClr val="0070C0"/>
                </a:solidFill>
              </a:rPr>
              <a:t>Shifts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2971800"/>
            <a:ext cx="6217920" cy="388620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2700" y="3105835"/>
            <a:ext cx="40386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2014 Trade Shifts</a:t>
            </a:r>
            <a:r>
              <a:rPr lang="en-US" dirty="0" smtClean="0"/>
              <a:t> is accessible from the USITC homepage, </a:t>
            </a:r>
            <a:r>
              <a:rPr lang="en-US" dirty="0" smtClean="0">
                <a:hlinkClick r:id="rId3"/>
              </a:rPr>
              <a:t>www.usitc.gov</a:t>
            </a:r>
            <a:r>
              <a:rPr lang="en-US" dirty="0" smtClean="0"/>
              <a:t> ...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429541"/>
            <a:ext cx="7239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rgbClr val="0070C0"/>
                </a:solidFill>
              </a:defRPr>
            </a:lvl1pPr>
          </a:lstStyle>
          <a:p>
            <a:r>
              <a:rPr lang="en-US" i="0" dirty="0">
                <a:solidFill>
                  <a:schemeClr val="tx1"/>
                </a:solidFill>
              </a:rPr>
              <a:t>…or you can copy this </a:t>
            </a:r>
            <a:r>
              <a:rPr lang="en-US" i="0" dirty="0" err="1">
                <a:solidFill>
                  <a:schemeClr val="tx1"/>
                </a:solidFill>
              </a:rPr>
              <a:t>url</a:t>
            </a:r>
            <a:r>
              <a:rPr lang="en-US" i="0" dirty="0">
                <a:solidFill>
                  <a:schemeClr val="tx1"/>
                </a:solidFill>
              </a:rPr>
              <a:t> into your internet browser: </a:t>
            </a:r>
            <a:r>
              <a:rPr lang="en-US" i="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i="0" dirty="0" smtClean="0">
                <a:solidFill>
                  <a:schemeClr val="tx1"/>
                </a:solidFill>
                <a:hlinkClick r:id="rId4"/>
              </a:rPr>
              <a:t>www.usitc.gov/research_and_analysis/trade_shifts_2014/index.htm</a:t>
            </a:r>
            <a:r>
              <a:rPr lang="en-US" i="0" dirty="0" smtClean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458200" y="6454942"/>
            <a:ext cx="533400" cy="366831"/>
          </a:xfrm>
          <a:prstGeom prst="rightArrow">
            <a:avLst/>
          </a:prstGeom>
          <a:solidFill>
            <a:srgbClr val="00B050">
              <a:alpha val="14118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309980"/>
            <a:ext cx="2933515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Throughout the tutorial click the red Replay button to replay the slide</a:t>
            </a:r>
            <a:endParaRPr lang="en-US" sz="1400" dirty="0"/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/>
          <p:nvPr/>
        </p:nvSpPr>
        <p:spPr>
          <a:xfrm>
            <a:off x="111551" y="6462073"/>
            <a:ext cx="800100" cy="304800"/>
          </a:xfrm>
          <a:prstGeom prst="actionButtonBlank">
            <a:avLst/>
          </a:prstGeom>
          <a:solidFill>
            <a:srgbClr val="D99694">
              <a:alpha val="7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3.01874E-6 L -0.13333 -0.255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12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1.98936E-7 L -0.07274 -0.128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6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 animBg="1"/>
      <p:bldP spid="9" grpId="0" animBg="1"/>
      <p:bldP spid="11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6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3050"/>
            <a:ext cx="36576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i="1" dirty="0" smtClean="0">
                <a:solidFill>
                  <a:srgbClr val="0070C0"/>
                </a:solidFill>
              </a:rPr>
              <a:t>2014 Trade Shifts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Home Page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hlinkClick r:id="" action="ppaction://hlinkshowjump?jump=previousslide"/>
          </p:cNvPr>
          <p:cNvSpPr txBox="1"/>
          <p:nvPr/>
        </p:nvSpPr>
        <p:spPr>
          <a:xfrm>
            <a:off x="5551714" y="53678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home page</a:t>
            </a:r>
            <a:r>
              <a:rPr lang="en-US" dirty="0" smtClean="0"/>
              <a:t> has several key features: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524000"/>
            <a:ext cx="31242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Hover over the      for definitions to some key terms (if you are on a subpage, the definitions can also be accessed via the navigation panels on the left of that page).</a:t>
            </a:r>
            <a:endParaRPr lang="en-US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" y="612676"/>
            <a:ext cx="5304485" cy="6127949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4999" y="3477641"/>
            <a:ext cx="3124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Scroll down the page for links to the individual subpages in the document, as well as to the tables and the supplemental Data Analysis Tools (DATs).</a:t>
            </a:r>
            <a:endParaRPr lang="en-US" sz="1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9" y="651235"/>
            <a:ext cx="5305787" cy="6115638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13" b="78388" l="19357" r="70969"/>
                    </a14:imgEffect>
                  </a14:imgLayer>
                </a14:imgProps>
              </a:ext>
            </a:extLst>
          </a:blip>
          <a:srcRect l="12905" t="14517" r="22580" b="14515"/>
          <a:stretch/>
        </p:blipFill>
        <p:spPr bwMode="auto">
          <a:xfrm>
            <a:off x="7421408" y="1600200"/>
            <a:ext cx="274320" cy="274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ight Brace 8"/>
          <p:cNvSpPr/>
          <p:nvPr/>
        </p:nvSpPr>
        <p:spPr>
          <a:xfrm>
            <a:off x="5176550" y="612677"/>
            <a:ext cx="614650" cy="6154196"/>
          </a:xfrm>
          <a:prstGeom prst="rightBrace">
            <a:avLst>
              <a:gd name="adj1" fmla="val 8333"/>
              <a:gd name="adj2" fmla="val 5028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76600" y="1737360"/>
            <a:ext cx="2438400" cy="1740281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8561614" y="6369784"/>
            <a:ext cx="533400" cy="366831"/>
          </a:xfrm>
          <a:prstGeom prst="rightArrow">
            <a:avLst/>
          </a:prstGeom>
          <a:solidFill>
            <a:srgbClr val="00B050">
              <a:alpha val="14118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/>
          <p:nvPr/>
        </p:nvSpPr>
        <p:spPr>
          <a:xfrm>
            <a:off x="111551" y="6462073"/>
            <a:ext cx="800100" cy="304800"/>
          </a:xfrm>
          <a:prstGeom prst="actionButtonBlank">
            <a:avLst/>
          </a:prstGeom>
          <a:solidFill>
            <a:srgbClr val="D99694">
              <a:alpha val="7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9" presetClass="emph" presetSubtype="0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 animBg="1"/>
      <p:bldP spid="17" grpId="0" animBg="1"/>
      <p:bldP spid="17" grpId="1" animBg="1"/>
      <p:bldP spid="17" grpId="2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42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3050"/>
            <a:ext cx="64770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i="1" dirty="0">
                <a:solidFill>
                  <a:srgbClr val="0070C0"/>
                </a:solidFill>
              </a:rPr>
              <a:t>2014 Trade Shifts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Industry Sector &amp; Trading Partners Pages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3075057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Industry Sector and Trading Partners pages contain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95650" y="3352800"/>
            <a:ext cx="255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Interactive Graphics</a:t>
            </a:r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6" y="1061511"/>
            <a:ext cx="6931152" cy="5641848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5700" y="5465278"/>
            <a:ext cx="411480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When you hover over a column, the doughnut chart and table will dynamically adjust to show that year’s data.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3886200"/>
            <a:ext cx="3124200" cy="152400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jennifer.rohrbach\AppData\Local\Microsoft\Windows\Temporary Internet Files\Content.IE5\C8XYY1D4\free-hand-cursor-transparent-120x150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72" y="4876801"/>
            <a:ext cx="32425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2924" y="2074783"/>
            <a:ext cx="4124326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When you hover over a section of the doughnut chart, the columns will dynamically adjust to show that sector’s data.</a:t>
            </a:r>
            <a:endParaRPr lang="en-US" dirty="0"/>
          </a:p>
        </p:txBody>
      </p:sp>
      <p:pic>
        <p:nvPicPr>
          <p:cNvPr id="22" name="Picture 4" descr="C:\Users\jennifer.rohrbach\AppData\Local\Microsoft\Windows\Temporary Internet Files\Content.IE5\C8XYY1D4\free-hand-cursor-transparent-120x150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83306" y="4205009"/>
            <a:ext cx="32425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4600" y="3850477"/>
            <a:ext cx="1838324" cy="175853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4" y="653979"/>
            <a:ext cx="2635835" cy="6049379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4" y="1118054"/>
            <a:ext cx="2635835" cy="4714226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3" y="1669436"/>
            <a:ext cx="2635835" cy="4673001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01581" y="1447800"/>
            <a:ext cx="4148137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Along the left side of each page in </a:t>
            </a:r>
            <a:r>
              <a:rPr lang="en-US" i="1" dirty="0" smtClean="0">
                <a:solidFill>
                  <a:srgbClr val="0070C0"/>
                </a:solidFill>
              </a:rPr>
              <a:t>2014 Trade Shifts</a:t>
            </a:r>
            <a:r>
              <a:rPr lang="en-US" dirty="0" smtClean="0"/>
              <a:t> are the Trade Shifts Index, Frequently Asked Questions, and Trade Shifts Resources panels that allow you to quickly navigate around the site.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50136" y="4182372"/>
            <a:ext cx="451485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Let’s take a closer look at the Data Analysis Tools…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294112" y="4493878"/>
            <a:ext cx="933450" cy="382343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8560468" y="6369784"/>
            <a:ext cx="533400" cy="366831"/>
          </a:xfrm>
          <a:prstGeom prst="rightArrow">
            <a:avLst/>
          </a:prstGeom>
          <a:solidFill>
            <a:srgbClr val="00B050">
              <a:alpha val="14118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/>
          <p:nvPr/>
        </p:nvSpPr>
        <p:spPr>
          <a:xfrm>
            <a:off x="133350" y="6454705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.00024 L -0.125 0.00024 C -0.18108 0.00024 -0.25 -0.10571 -0.25 -0.19199 L -0.25 -0.38468 " pathEditMode="fixed" rAng="1080000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92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20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5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3050"/>
            <a:ext cx="6477000" cy="488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i="1" dirty="0">
                <a:solidFill>
                  <a:srgbClr val="0070C0"/>
                </a:solidFill>
              </a:rPr>
              <a:t>2014 Trade Shifts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Analysis Tools (DATs)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74314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Data Analysis Tools are a series of dashboards, contained in two files.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560731"/>
            <a:ext cx="7543800" cy="5285803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967335"/>
            <a:ext cx="518160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When you open a file, a series of instructions will appear.  </a:t>
            </a:r>
            <a:r>
              <a:rPr lang="en-US" dirty="0" smtClean="0">
                <a:solidFill>
                  <a:srgbClr val="FF0000"/>
                </a:solidFill>
              </a:rPr>
              <a:t>Please follow these instructions so that the file opens properly.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733153"/>
            <a:ext cx="4657725" cy="6105525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3200400"/>
            <a:ext cx="289560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“Intro” spreadsheet defines the dashboards contained in the file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 flipH="1">
            <a:off x="2819400" y="4123730"/>
            <a:ext cx="1752600" cy="250567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00300" y="2967335"/>
            <a:ext cx="434340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The dashboards all function similarly.  Let’s take a look at </a:t>
            </a:r>
            <a:r>
              <a:rPr lang="en-US" u="sng" dirty="0">
                <a:uFill>
                  <a:solidFill>
                    <a:srgbClr val="FF0000"/>
                  </a:solidFill>
                </a:uFill>
              </a:rPr>
              <a:t>Dashboard 1: Major trading partner dashboard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3200400" y="3890665"/>
            <a:ext cx="1371600" cy="2738735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2"/>
          </p:cNvCxnSpPr>
          <p:nvPr/>
        </p:nvCxnSpPr>
        <p:spPr>
          <a:xfrm flipH="1">
            <a:off x="3581400" y="3890665"/>
            <a:ext cx="990600" cy="2738735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067273" y="3890665"/>
            <a:ext cx="504727" cy="2750517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</p:cNvCxnSpPr>
          <p:nvPr/>
        </p:nvCxnSpPr>
        <p:spPr>
          <a:xfrm flipH="1">
            <a:off x="4419600" y="3890665"/>
            <a:ext cx="152400" cy="2738735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</p:cNvCxnSpPr>
          <p:nvPr/>
        </p:nvCxnSpPr>
        <p:spPr>
          <a:xfrm>
            <a:off x="4572000" y="3890665"/>
            <a:ext cx="152400" cy="2738735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8" y="733152"/>
            <a:ext cx="8840772" cy="6105525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57200" y="1066311"/>
            <a:ext cx="1447800" cy="610089"/>
          </a:xfrm>
          <a:prstGeom prst="rect">
            <a:avLst/>
          </a:prstGeom>
          <a:solidFill>
            <a:srgbClr val="FFFF00">
              <a:alpha val="1882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57400" y="913031"/>
            <a:ext cx="3505200" cy="1295400"/>
          </a:xfrm>
          <a:prstGeom prst="rect">
            <a:avLst/>
          </a:prstGeom>
          <a:solidFill>
            <a:srgbClr val="FFFF00">
              <a:alpha val="1882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7200" y="2362200"/>
            <a:ext cx="8458200" cy="4278982"/>
          </a:xfrm>
          <a:prstGeom prst="rect">
            <a:avLst/>
          </a:prstGeom>
          <a:solidFill>
            <a:srgbClr val="FFFF00">
              <a:alpha val="1882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69823" y="1925531"/>
            <a:ext cx="47244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different criteria across the top of the worksheet to adjust the data below.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524125"/>
            <a:ext cx="5495925" cy="180975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836069" y="1746766"/>
            <a:ext cx="347186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Some dashboards have sliders that allow you to select a base year or time period…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2105025"/>
            <a:ext cx="9015413" cy="264795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" name="TextBox 1023"/>
          <p:cNvSpPr txBox="1"/>
          <p:nvPr/>
        </p:nvSpPr>
        <p:spPr>
          <a:xfrm>
            <a:off x="2155989" y="1749458"/>
            <a:ext cx="483202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…some have drop-down lists that allow you to select a digest.</a:t>
            </a:r>
            <a:endParaRPr lang="en-US" dirty="0"/>
          </a:p>
        </p:txBody>
      </p:sp>
      <p:cxnSp>
        <p:nvCxnSpPr>
          <p:cNvPr id="1032" name="Straight Arrow Connector 1031"/>
          <p:cNvCxnSpPr>
            <a:stCxn id="1024" idx="2"/>
          </p:cNvCxnSpPr>
          <p:nvPr/>
        </p:nvCxnSpPr>
        <p:spPr>
          <a:xfrm flipH="1">
            <a:off x="3695700" y="2395789"/>
            <a:ext cx="876301" cy="1727941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ction Button: Custom 41">
            <a:hlinkClick r:id="" action="ppaction://hlinkshowjump?jump=previousslide" highlightClick="1"/>
          </p:cNvPr>
          <p:cNvSpPr/>
          <p:nvPr/>
        </p:nvSpPr>
        <p:spPr>
          <a:xfrm>
            <a:off x="150828" y="6369784"/>
            <a:ext cx="800100" cy="304800"/>
          </a:xfrm>
          <a:prstGeom prst="actionButtonBlank">
            <a:avLst/>
          </a:prstGeom>
          <a:solidFill>
            <a:srgbClr val="D9969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Replay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8542296" y="6369784"/>
            <a:ext cx="533400" cy="366831"/>
          </a:xfrm>
          <a:prstGeom prst="rightArrow">
            <a:avLst/>
          </a:prstGeom>
          <a:solidFill>
            <a:srgbClr val="00B050">
              <a:alpha val="14118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6" grpId="0" animBg="1"/>
      <p:bldP spid="6" grpId="1" animBg="1"/>
      <p:bldP spid="12" grpId="0" animBg="1"/>
      <p:bldP spid="12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1024" grpId="0" animBg="1"/>
      <p:bldP spid="42" grpId="0" animBg="1"/>
      <p:bldP spid="32" grpId="0" animBg="1"/>
      <p:bldP spid="32" grpId="5" animBg="1"/>
      <p:bldP spid="32" grpId="6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493</Words>
  <Application>Microsoft Office PowerPoint</Application>
  <PresentationFormat>On-screen Show (4:3)</PresentationFormat>
  <Paragraphs>41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2014 Trade Shifts –  A Brief Overview of the New Interactive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337Info – A Tutorial</dc:title>
  <dc:creator>OLaughlin, Margaret</dc:creator>
  <cp:lastModifiedBy>Nesbitt, Elizabeth</cp:lastModifiedBy>
  <cp:revision>243</cp:revision>
  <dcterms:created xsi:type="dcterms:W3CDTF">2014-09-23T14:24:32Z</dcterms:created>
  <dcterms:modified xsi:type="dcterms:W3CDTF">2015-07-14T16:41:39Z</dcterms:modified>
</cp:coreProperties>
</file>