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rawings/drawing2.xml" ContentType="application/vnd.openxmlformats-officedocument.drawingml.chartshapes+xml"/>
  <Override PartName="/ppt/slides/slide15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2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9.xml" ContentType="application/vnd.openxmlformats-officedocument.presentationml.notesSlide+xml"/>
  <Override PartName="/ppt/notesMasters/notesMaster1.xml" ContentType="application/vnd.openxmlformats-officedocument.presentationml.notesMaster+xml"/>
  <Override PartName="/ppt/diagrams/colors1.xml" ContentType="application/vnd.openxmlformats-officedocument.drawingml.diagramColors+xml"/>
  <Override PartName="/ppt/theme/theme2.xml" ContentType="application/vnd.openxmlformats-officedocument.them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1.xml" ContentType="application/vnd.openxmlformats-officedocument.drawingml.chart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84" r:id="rId4"/>
    <p:sldId id="278" r:id="rId5"/>
    <p:sldId id="276" r:id="rId6"/>
    <p:sldId id="280" r:id="rId7"/>
    <p:sldId id="264" r:id="rId8"/>
    <p:sldId id="266" r:id="rId9"/>
    <p:sldId id="268" r:id="rId10"/>
    <p:sldId id="281" r:id="rId11"/>
    <p:sldId id="274" r:id="rId12"/>
    <p:sldId id="282" r:id="rId13"/>
    <p:sldId id="275" r:id="rId14"/>
    <p:sldId id="283" r:id="rId15"/>
    <p:sldId id="273" r:id="rId16"/>
  </p:sldIdLst>
  <p:sldSz cx="9144000" cy="6858000" type="screen4x3"/>
  <p:notesSz cx="7010400" cy="92233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339933"/>
    <a:srgbClr val="EAEFAF"/>
    <a:srgbClr val="006699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2k-fp02\FS%20ID%20Files5CH\users\ellin\China%20workshop-fieldwork\White%20Paper\Submissions\Elli\Final%20draft-article\JICE%20Review\Copy%20of%20Power%20levels-graphics-Elli--07-08-2011%20xls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2k-fp02\FS%20ID%20Files5CH\users\ellin\China%20workshop-fieldwork\White%20Paper\Submissions\Elli\Final%20draft-article\JICE%20Review\Copy%20of%20Power%20levels-graphics-Elli--07-08-2011%20xls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s2k-fp02\FS%20ID%20Files5CH\users\ellin\Biotech%20and%20Nanotechnology\Biotech\EFIB%202011\Presentation\Nesbitt_Article_Data--07--24--20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966445370799237"/>
          <c:y val="6.0819081825298153E-2"/>
          <c:w val="0.78991812718325227"/>
          <c:h val="0.640817910581690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Hydro</c:v>
                </c:pt>
              </c:strCache>
            </c:strRef>
          </c:tx>
          <c:spPr>
            <a:solidFill>
              <a:srgbClr val="FF9900"/>
            </a:solidFill>
          </c:spPr>
          <c:invertIfNegative val="0"/>
          <c:cat>
            <c:strRef>
              <c:f>Sheet1!$B$2:$C$2</c:f>
              <c:strCache>
                <c:ptCount val="2"/>
                <c:pt idx="0">
                  <c:v>2009 (actual)</c:v>
                </c:pt>
                <c:pt idx="1">
                  <c:v>2020 (predicted)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197</c:v>
                </c:pt>
                <c:pt idx="1">
                  <c:v>350</c:v>
                </c:pt>
              </c:numCache>
            </c:numRef>
          </c:val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Wind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Sheet1!$B$2:$C$2</c:f>
              <c:strCache>
                <c:ptCount val="2"/>
                <c:pt idx="0">
                  <c:v>2009 (actual)</c:v>
                </c:pt>
                <c:pt idx="1">
                  <c:v>2020 (predicted)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26</c:v>
                </c:pt>
                <c:pt idx="1">
                  <c:v>150</c:v>
                </c:pt>
              </c:numCache>
            </c:numRef>
          </c:val>
        </c:ser>
        <c:ser>
          <c:idx val="2"/>
          <c:order val="2"/>
          <c:tx>
            <c:strRef>
              <c:f>Sheet1!$A$5</c:f>
              <c:strCache>
                <c:ptCount val="1"/>
                <c:pt idx="0">
                  <c:v>Nuclear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Sheet1!$B$2:$C$2</c:f>
              <c:strCache>
                <c:ptCount val="2"/>
                <c:pt idx="0">
                  <c:v>2009 (actual)</c:v>
                </c:pt>
                <c:pt idx="1">
                  <c:v>2020 (predicted)</c:v>
                </c:pt>
              </c:strCache>
            </c:strRef>
          </c:cat>
          <c:val>
            <c:numRef>
              <c:f>Sheet1!$B$5:$C$5</c:f>
              <c:numCache>
                <c:formatCode>General</c:formatCode>
                <c:ptCount val="2"/>
                <c:pt idx="0">
                  <c:v>9</c:v>
                </c:pt>
                <c:pt idx="1">
                  <c:v>80</c:v>
                </c:pt>
              </c:numCache>
            </c:numRef>
          </c:val>
        </c:ser>
        <c:ser>
          <c:idx val="3"/>
          <c:order val="3"/>
          <c:tx>
            <c:strRef>
              <c:f>Sheet1!$A$6</c:f>
              <c:strCache>
                <c:ptCount val="1"/>
                <c:pt idx="0">
                  <c:v>Solar</c:v>
                </c:pt>
              </c:strCache>
            </c:strRef>
          </c:tx>
          <c:spPr>
            <a:solidFill>
              <a:schemeClr val="accent3">
                <a:lumMod val="85000"/>
              </a:schemeClr>
            </a:solidFill>
          </c:spPr>
          <c:invertIfNegative val="0"/>
          <c:cat>
            <c:strRef>
              <c:f>Sheet1!$B$2:$C$2</c:f>
              <c:strCache>
                <c:ptCount val="2"/>
                <c:pt idx="0">
                  <c:v>2009 (actual)</c:v>
                </c:pt>
                <c:pt idx="1">
                  <c:v>2020 (predicted)</c:v>
                </c:pt>
              </c:strCache>
            </c:strRef>
          </c:cat>
          <c:val>
            <c:numRef>
              <c:f>Sheet1!$B$6:$C$6</c:f>
              <c:numCache>
                <c:formatCode>General</c:formatCode>
                <c:ptCount val="2"/>
                <c:pt idx="0">
                  <c:v>0.2</c:v>
                </c:pt>
                <c:pt idx="1">
                  <c:v>50</c:v>
                </c:pt>
              </c:numCache>
            </c:numRef>
          </c:val>
        </c:ser>
        <c:ser>
          <c:idx val="4"/>
          <c:order val="4"/>
          <c:tx>
            <c:strRef>
              <c:f>Sheet1!$A$7</c:f>
              <c:strCache>
                <c:ptCount val="1"/>
                <c:pt idx="0">
                  <c:v>Biomass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invertIfNegative val="0"/>
          <c:cat>
            <c:strRef>
              <c:f>Sheet1!$B$2:$C$2</c:f>
              <c:strCache>
                <c:ptCount val="2"/>
                <c:pt idx="0">
                  <c:v>2009 (actual)</c:v>
                </c:pt>
                <c:pt idx="1">
                  <c:v>2020 (predicted)</c:v>
                </c:pt>
              </c:strCache>
            </c:strRef>
          </c:cat>
          <c:val>
            <c:numRef>
              <c:f>Sheet1!$B$7:$C$7</c:f>
              <c:numCache>
                <c:formatCode>General</c:formatCode>
                <c:ptCount val="2"/>
                <c:pt idx="0">
                  <c:v>3</c:v>
                </c:pt>
                <c:pt idx="1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42917632"/>
        <c:axId val="142919168"/>
        <c:axId val="0"/>
      </c:bar3DChart>
      <c:catAx>
        <c:axId val="142917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100" b="1">
                <a:solidFill>
                  <a:schemeClr val="accent2"/>
                </a:solidFill>
              </a:defRPr>
            </a:pPr>
            <a:endParaRPr lang="en-US"/>
          </a:p>
        </c:txPr>
        <c:crossAx val="1429191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2919168"/>
        <c:scaling>
          <c:orientation val="minMax"/>
        </c:scaling>
        <c:delete val="0"/>
        <c:axPos val="l"/>
        <c:majorGridlines>
          <c:spPr>
            <a:ln>
              <a:solidFill>
                <a:schemeClr val="accent2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100">
                    <a:solidFill>
                      <a:schemeClr val="accent2"/>
                    </a:solidFill>
                  </a:defRPr>
                </a:pPr>
                <a:r>
                  <a:rPr lang="en-US" sz="1100" dirty="0">
                    <a:solidFill>
                      <a:schemeClr val="accent2"/>
                    </a:solidFill>
                  </a:rPr>
                  <a:t>Gigawatts</a:t>
                </a:r>
              </a:p>
            </c:rich>
          </c:tx>
          <c:layout>
            <c:manualLayout>
              <c:xMode val="edge"/>
              <c:yMode val="edge"/>
              <c:x val="3.129949788885085E-2"/>
              <c:y val="0.1215783924445341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>
                <a:solidFill>
                  <a:schemeClr val="accent2"/>
                </a:solidFill>
              </a:defRPr>
            </a:pPr>
            <a:endParaRPr lang="en-US"/>
          </a:p>
        </c:txPr>
        <c:crossAx val="142917632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05"/>
          <c:y val="0.88508827422213254"/>
          <c:w val="0.9"/>
          <c:h val="0.10351571438185611"/>
        </c:manualLayout>
      </c:layout>
      <c:overlay val="0"/>
      <c:txPr>
        <a:bodyPr/>
        <a:lstStyle/>
        <a:p>
          <a:pPr>
            <a:defRPr sz="1100" b="1">
              <a:solidFill>
                <a:schemeClr val="accent2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 w="0"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4638871391076116"/>
          <c:y val="3.1449193850768657E-2"/>
          <c:w val="0.85361128608923886"/>
          <c:h val="0.6179785339332583"/>
        </c:manualLayout>
      </c:layout>
      <c:bar3DChart>
        <c:barDir val="col"/>
        <c:grouping val="stack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pattFill prst="pct50">
                <a:fgClr>
                  <a:srgbClr xmlns:mc="http://schemas.openxmlformats.org/markup-compatibility/2006" xmlns:a14="http://schemas.microsoft.com/office/drawing/2010/main" val="9999FF" mc:Ignorable="a14" a14:legacySpreadsheetColorIndex="24"/>
                </a:fgClr>
                <a:bgClr>
                  <a:srgbClr xmlns:mc="http://schemas.openxmlformats.org/markup-compatibility/2006" xmlns:a14="http://schemas.microsoft.com/office/drawing/2010/main" val="FFFFFF" mc:Ignorable="a14" a14:legacySpreadsheetColorIndex="9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invertIfNegative val="0"/>
            <c:bubble3D val="0"/>
            <c:spPr>
              <a:pattFill prst="pct50">
                <a:fgClr>
                  <a:srgbClr xmlns:mc="http://schemas.openxmlformats.org/markup-compatibility/2006" xmlns:a14="http://schemas.microsoft.com/office/drawing/2010/main" val="C0C0C0" mc:Ignorable="a14" a14:legacySpreadsheetColorIndex="22"/>
                </a:fgClr>
                <a:bgClr>
                  <a:srgbClr xmlns:mc="http://schemas.openxmlformats.org/markup-compatibility/2006" xmlns:a14="http://schemas.microsoft.com/office/drawing/2010/main" val="FFFFFF" mc:Ignorable="a14" a14:legacySpreadsheetColorIndex="9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invertIfNegative val="0"/>
            <c:bubble3D val="0"/>
            <c:spPr>
              <a:solidFill>
                <a:srgbClr val="FF99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invertIfNegative val="0"/>
            <c:bubble3D val="0"/>
            <c:spPr>
              <a:pattFill prst="trellis">
                <a:fgClr>
                  <a:srgbClr xmlns:mc="http://schemas.openxmlformats.org/markup-compatibility/2006" xmlns:a14="http://schemas.microsoft.com/office/drawing/2010/main" val="99CC00" mc:Ignorable="a14" a14:legacySpreadsheetColorIndex="50"/>
                </a:fgClr>
                <a:bgClr>
                  <a:srgbClr xmlns:mc="http://schemas.openxmlformats.org/markup-compatibility/2006" xmlns:a14="http://schemas.microsoft.com/office/drawing/2010/main" val="FFFFFF" mc:Ignorable="a14" a14:legacySpreadsheetColorIndex="9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invertIfNegative val="0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cat>
            <c:strRef>
              <c:f>Sheet1!$A$28:$A$33</c:f>
              <c:strCache>
                <c:ptCount val="6"/>
                <c:pt idx="0">
                  <c:v>Biomass</c:v>
                </c:pt>
                <c:pt idx="1">
                  <c:v>Solar</c:v>
                </c:pt>
                <c:pt idx="2">
                  <c:v>Hydro</c:v>
                </c:pt>
                <c:pt idx="3">
                  <c:v>Nuclear</c:v>
                </c:pt>
                <c:pt idx="4">
                  <c:v>Wind</c:v>
                </c:pt>
                <c:pt idx="5">
                  <c:v>Smart grid</c:v>
                </c:pt>
              </c:strCache>
            </c:strRef>
          </c:cat>
          <c:val>
            <c:numRef>
              <c:f>Sheet1!$B$28:$B$33</c:f>
              <c:numCache>
                <c:formatCode>General</c:formatCode>
                <c:ptCount val="6"/>
                <c:pt idx="0">
                  <c:v>189</c:v>
                </c:pt>
                <c:pt idx="1">
                  <c:v>576</c:v>
                </c:pt>
                <c:pt idx="2">
                  <c:v>750</c:v>
                </c:pt>
                <c:pt idx="3">
                  <c:v>840</c:v>
                </c:pt>
                <c:pt idx="4">
                  <c:v>1040</c:v>
                </c:pt>
                <c:pt idx="5">
                  <c:v>2000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gapDepth val="55"/>
        <c:shape val="cylinder"/>
        <c:axId val="143086720"/>
        <c:axId val="143088256"/>
        <c:axId val="0"/>
      </c:bar3DChart>
      <c:catAx>
        <c:axId val="143086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1">
                <a:solidFill>
                  <a:schemeClr val="accent2"/>
                </a:solidFill>
              </a:defRPr>
            </a:pPr>
            <a:endParaRPr lang="en-US"/>
          </a:p>
        </c:txPr>
        <c:crossAx val="143088256"/>
        <c:crosses val="autoZero"/>
        <c:auto val="1"/>
        <c:lblAlgn val="ctr"/>
        <c:lblOffset val="100"/>
        <c:noMultiLvlLbl val="0"/>
      </c:catAx>
      <c:valAx>
        <c:axId val="143088256"/>
        <c:scaling>
          <c:orientation val="minMax"/>
        </c:scaling>
        <c:delete val="0"/>
        <c:axPos val="l"/>
        <c:majorGridlines>
          <c:spPr>
            <a:ln>
              <a:solidFill>
                <a:schemeClr val="accent2"/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chemeClr val="accent2"/>
                </a:solidFill>
              </a:defRPr>
            </a:pPr>
            <a:endParaRPr lang="en-US"/>
          </a:p>
        </c:txPr>
        <c:crossAx val="1430867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zero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89671526207739"/>
          <c:y val="7.8133790968436631E-2"/>
          <c:w val="0.74951070394924979"/>
          <c:h val="0.62965912914731814"/>
        </c:manualLayout>
      </c:layout>
      <c:lineChart>
        <c:grouping val="standard"/>
        <c:varyColors val="0"/>
        <c:ser>
          <c:idx val="0"/>
          <c:order val="0"/>
          <c:tx>
            <c:strRef>
              <c:f>Sheet1!$A$61</c:f>
              <c:strCache>
                <c:ptCount val="1"/>
                <c:pt idx="0">
                  <c:v>Germany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Sheet1!$B$60:$G$60</c:f>
              <c:numCache>
                <c:formatCode>General</c:formatCode>
                <c:ptCount val="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</c:numCache>
            </c:numRef>
          </c:cat>
          <c:val>
            <c:numRef>
              <c:f>Sheet1!$B$61:$G$61</c:f>
              <c:numCache>
                <c:formatCode>#,##0.00</c:formatCode>
                <c:ptCount val="6"/>
                <c:pt idx="0">
                  <c:v>4.962225610965568</c:v>
                </c:pt>
                <c:pt idx="1">
                  <c:v>4.824084492769229</c:v>
                </c:pt>
                <c:pt idx="2">
                  <c:v>4.8530925567667849</c:v>
                </c:pt>
                <c:pt idx="3">
                  <c:v>6.5578245821301824</c:v>
                </c:pt>
                <c:pt idx="4">
                  <c:v>6.1064752964670417</c:v>
                </c:pt>
                <c:pt idx="5">
                  <c:v>5.950721792158375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Sheet1!$A$62</c:f>
              <c:strCache>
                <c:ptCount val="1"/>
                <c:pt idx="0">
                  <c:v> United States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cat>
            <c:numRef>
              <c:f>Sheet1!$B$60:$G$60</c:f>
              <c:numCache>
                <c:formatCode>General</c:formatCode>
                <c:ptCount val="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</c:numCache>
            </c:numRef>
          </c:cat>
          <c:val>
            <c:numRef>
              <c:f>Sheet1!$B$62:$G$62</c:f>
              <c:numCache>
                <c:formatCode>#,##0.00</c:formatCode>
                <c:ptCount val="6"/>
                <c:pt idx="0">
                  <c:v>3.5087419451640738</c:v>
                </c:pt>
                <c:pt idx="1">
                  <c:v>3.5187692740002787</c:v>
                </c:pt>
                <c:pt idx="2">
                  <c:v>3.6397672810211401</c:v>
                </c:pt>
                <c:pt idx="3">
                  <c:v>5.4308333329755536</c:v>
                </c:pt>
                <c:pt idx="4">
                  <c:v>5.1426795952131164</c:v>
                </c:pt>
                <c:pt idx="5">
                  <c:v>5.0470053528983803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Sheet1!$A$63</c:f>
              <c:strCache>
                <c:ptCount val="1"/>
                <c:pt idx="0">
                  <c:v> Netherlands</c:v>
                </c:pt>
              </c:strCache>
            </c:strRef>
          </c:tx>
          <c:marker>
            <c:symbol val="none"/>
          </c:marker>
          <c:cat>
            <c:numRef>
              <c:f>Sheet1!$B$60:$G$60</c:f>
              <c:numCache>
                <c:formatCode>General</c:formatCode>
                <c:ptCount val="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</c:numCache>
            </c:numRef>
          </c:cat>
          <c:val>
            <c:numRef>
              <c:f>Sheet1!$B$63:$G$63</c:f>
              <c:numCache>
                <c:formatCode>#,##0.00</c:formatCode>
                <c:ptCount val="6"/>
                <c:pt idx="0">
                  <c:v>2.9438952497145356</c:v>
                </c:pt>
                <c:pt idx="1">
                  <c:v>2.7952264317004771</c:v>
                </c:pt>
                <c:pt idx="2">
                  <c:v>3.1440681230940841</c:v>
                </c:pt>
                <c:pt idx="3">
                  <c:v>4.4089400471898008</c:v>
                </c:pt>
                <c:pt idx="4">
                  <c:v>4.0828381121557422</c:v>
                </c:pt>
                <c:pt idx="5">
                  <c:v>3.9326481147850725</c:v>
                </c:pt>
              </c:numCache>
            </c:numRef>
          </c:val>
          <c:smooth val="0"/>
        </c:ser>
        <c:ser>
          <c:idx val="5"/>
          <c:order val="3"/>
          <c:tx>
            <c:strRef>
              <c:f>Sheet1!$A$64</c:f>
              <c:strCache>
                <c:ptCount val="1"/>
                <c:pt idx="0">
                  <c:v> Japan</c:v>
                </c:pt>
              </c:strCache>
            </c:strRef>
          </c:tx>
          <c:spPr>
            <a:ln>
              <a:solidFill>
                <a:schemeClr val="tx2">
                  <a:lumMod val="40000"/>
                  <a:lumOff val="60000"/>
                </a:schemeClr>
              </a:solidFill>
            </a:ln>
          </c:spPr>
          <c:marker>
            <c:symbol val="none"/>
          </c:marker>
          <c:cat>
            <c:numRef>
              <c:f>Sheet1!$B$60:$G$60</c:f>
              <c:numCache>
                <c:formatCode>General</c:formatCode>
                <c:ptCount val="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</c:numCache>
            </c:numRef>
          </c:cat>
          <c:val>
            <c:numRef>
              <c:f>Sheet1!$B$64:$G$64</c:f>
              <c:numCache>
                <c:formatCode>#,##0.00</c:formatCode>
                <c:ptCount val="6"/>
                <c:pt idx="0">
                  <c:v>3.0725751227654015</c:v>
                </c:pt>
                <c:pt idx="1">
                  <c:v>2.777076182284326</c:v>
                </c:pt>
                <c:pt idx="2">
                  <c:v>3.3418041766971198</c:v>
                </c:pt>
                <c:pt idx="3">
                  <c:v>3.5503058849309039</c:v>
                </c:pt>
                <c:pt idx="4">
                  <c:v>3.6992705729556268</c:v>
                </c:pt>
                <c:pt idx="5">
                  <c:v>3.6936698905889758</c:v>
                </c:pt>
              </c:numCache>
            </c:numRef>
          </c:val>
          <c:smooth val="0"/>
        </c:ser>
        <c:ser>
          <c:idx val="6"/>
          <c:order val="4"/>
          <c:tx>
            <c:strRef>
              <c:f>Sheet1!$A$65</c:f>
              <c:strCache>
                <c:ptCount val="1"/>
                <c:pt idx="0">
                  <c:v> World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Sheet1!$B$60:$G$60</c:f>
              <c:numCache>
                <c:formatCode>General</c:formatCode>
                <c:ptCount val="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</c:numCache>
            </c:numRef>
          </c:cat>
          <c:val>
            <c:numRef>
              <c:f>Sheet1!$B$65:$G$65</c:f>
              <c:numCache>
                <c:formatCode>#,##0.00</c:formatCode>
                <c:ptCount val="6"/>
                <c:pt idx="0">
                  <c:v>2.73119289294665</c:v>
                </c:pt>
                <c:pt idx="1">
                  <c:v>2.5811332817621619</c:v>
                </c:pt>
                <c:pt idx="2">
                  <c:v>2.7855349356832897</c:v>
                </c:pt>
                <c:pt idx="3">
                  <c:v>3.7954017305242331</c:v>
                </c:pt>
                <c:pt idx="4">
                  <c:v>3.281466202076881</c:v>
                </c:pt>
                <c:pt idx="5">
                  <c:v>3.5264675808201456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007744"/>
        <c:axId val="143009280"/>
      </c:lineChart>
      <c:catAx>
        <c:axId val="143007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43009280"/>
        <c:crosses val="autoZero"/>
        <c:auto val="1"/>
        <c:lblAlgn val="ctr"/>
        <c:lblOffset val="100"/>
        <c:noMultiLvlLbl val="0"/>
      </c:catAx>
      <c:valAx>
        <c:axId val="143009280"/>
        <c:scaling>
          <c:orientation val="minMax"/>
          <c:max val="7"/>
          <c:min val="2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430077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0057469920220369"/>
          <c:y val="0.82360724140251695"/>
          <c:w val="0.79224994152958605"/>
          <c:h val="8.2375664580388988E-2"/>
        </c:manualLayout>
      </c:layout>
      <c:overlay val="0"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90D36A-4B5B-4F90-986C-4A1017658703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B2D0CF-8E59-4BB1-B51A-3C539E78F2F2}">
      <dgm:prSet phldrT="[Text]" custT="1"/>
      <dgm:spPr/>
      <dgm:t>
        <a:bodyPr/>
        <a:lstStyle/>
        <a:p>
          <a:endParaRPr lang="en-US" sz="1800" dirty="0" smtClean="0">
            <a:solidFill>
              <a:srgbClr val="FF0000"/>
            </a:solidFill>
          </a:endParaRPr>
        </a:p>
        <a:p>
          <a:r>
            <a:rPr lang="en-US" sz="2000" dirty="0" smtClean="0">
              <a:solidFill>
                <a:srgbClr val="FF0000"/>
              </a:solidFill>
            </a:rPr>
            <a:t>Industrial biotechnology uses genetically enhanced microbes to produce chemical intermediates, enzymes and other consumer products from renewable feedstocks (BIO)</a:t>
          </a:r>
        </a:p>
        <a:p>
          <a:endParaRPr lang="en-US" sz="1100" dirty="0"/>
        </a:p>
      </dgm:t>
    </dgm:pt>
    <dgm:pt modelId="{1989ED4A-9F82-4B7E-8C6D-BE3869026644}" type="parTrans" cxnId="{2205A059-D5E1-4357-A408-CC7CCA571D55}">
      <dgm:prSet/>
      <dgm:spPr/>
      <dgm:t>
        <a:bodyPr/>
        <a:lstStyle/>
        <a:p>
          <a:endParaRPr lang="en-US"/>
        </a:p>
      </dgm:t>
    </dgm:pt>
    <dgm:pt modelId="{31236448-3B29-4032-BE32-3F7FC40F4BEF}" type="sibTrans" cxnId="{2205A059-D5E1-4357-A408-CC7CCA571D55}">
      <dgm:prSet/>
      <dgm:spPr/>
      <dgm:t>
        <a:bodyPr/>
        <a:lstStyle/>
        <a:p>
          <a:endParaRPr lang="en-US"/>
        </a:p>
      </dgm:t>
    </dgm:pt>
    <dgm:pt modelId="{7B8A9618-B35F-43D4-9FD8-D023F402C6D6}">
      <dgm:prSet phldrT="[Text]" custT="1"/>
      <dgm:spPr/>
      <dgm:t>
        <a:bodyPr/>
        <a:lstStyle/>
        <a:p>
          <a:r>
            <a:rPr lang="en-US" sz="1400" dirty="0" smtClean="0">
              <a:solidFill>
                <a:srgbClr val="FF0000"/>
              </a:solidFill>
            </a:rPr>
            <a:t>Chemical intermediates</a:t>
          </a:r>
          <a:endParaRPr lang="en-US" sz="1200" dirty="0">
            <a:solidFill>
              <a:srgbClr val="FF0000"/>
            </a:solidFill>
          </a:endParaRPr>
        </a:p>
      </dgm:t>
    </dgm:pt>
    <dgm:pt modelId="{362AB986-0290-493C-8021-ACBA49B3B9B5}" type="parTrans" cxnId="{2C4821C5-6E2B-4CDB-9087-DA743FEEC9B5}">
      <dgm:prSet/>
      <dgm:spPr/>
      <dgm:t>
        <a:bodyPr/>
        <a:lstStyle/>
        <a:p>
          <a:endParaRPr lang="en-US"/>
        </a:p>
      </dgm:t>
    </dgm:pt>
    <dgm:pt modelId="{BCDAA329-E092-48F8-8117-0CE2C90FB2FC}" type="sibTrans" cxnId="{2C4821C5-6E2B-4CDB-9087-DA743FEEC9B5}">
      <dgm:prSet/>
      <dgm:spPr/>
      <dgm:t>
        <a:bodyPr/>
        <a:lstStyle/>
        <a:p>
          <a:endParaRPr lang="en-US"/>
        </a:p>
      </dgm:t>
    </dgm:pt>
    <dgm:pt modelId="{5FB74B3B-8487-46CC-B53A-BC0028A5B665}">
      <dgm:prSet phldrT="[Text]" custT="1"/>
      <dgm:spPr/>
      <dgm:t>
        <a:bodyPr/>
        <a:lstStyle/>
        <a:p>
          <a:r>
            <a:rPr lang="en-US" sz="1400" dirty="0" smtClean="0">
              <a:solidFill>
                <a:srgbClr val="FF0000"/>
              </a:solidFill>
            </a:rPr>
            <a:t>Alcohols </a:t>
          </a:r>
        </a:p>
        <a:p>
          <a:r>
            <a:rPr lang="en-US" sz="1200" dirty="0" smtClean="0">
              <a:solidFill>
                <a:srgbClr val="FF0000"/>
              </a:solidFill>
            </a:rPr>
            <a:t>(e.g., biofuels)</a:t>
          </a:r>
          <a:endParaRPr lang="en-US" sz="1200" dirty="0">
            <a:solidFill>
              <a:srgbClr val="FF0000"/>
            </a:solidFill>
          </a:endParaRPr>
        </a:p>
      </dgm:t>
    </dgm:pt>
    <dgm:pt modelId="{901F321B-989A-4930-81A7-2B4A5BD3E264}" type="parTrans" cxnId="{A97610A3-18A3-4A4D-82D3-4F69A5FA4594}">
      <dgm:prSet/>
      <dgm:spPr/>
      <dgm:t>
        <a:bodyPr/>
        <a:lstStyle/>
        <a:p>
          <a:endParaRPr lang="en-US"/>
        </a:p>
      </dgm:t>
    </dgm:pt>
    <dgm:pt modelId="{738B1194-38B8-45C1-8543-F848E42B8642}" type="sibTrans" cxnId="{A97610A3-18A3-4A4D-82D3-4F69A5FA4594}">
      <dgm:prSet/>
      <dgm:spPr/>
      <dgm:t>
        <a:bodyPr/>
        <a:lstStyle/>
        <a:p>
          <a:endParaRPr lang="en-US"/>
        </a:p>
      </dgm:t>
    </dgm:pt>
    <dgm:pt modelId="{7562FD9E-D33E-4C45-A5D1-E8CBC230FCFE}">
      <dgm:prSet phldrT="[Text]" custT="1"/>
      <dgm:spPr/>
      <dgm:t>
        <a:bodyPr/>
        <a:lstStyle/>
        <a:p>
          <a:r>
            <a:rPr lang="en-US" sz="1400" dirty="0" smtClean="0">
              <a:solidFill>
                <a:srgbClr val="FF0000"/>
              </a:solidFill>
            </a:rPr>
            <a:t>Biodiesel</a:t>
          </a:r>
          <a:r>
            <a:rPr lang="en-US" sz="1100" dirty="0" smtClean="0">
              <a:solidFill>
                <a:srgbClr val="FF0000"/>
              </a:solidFill>
            </a:rPr>
            <a:t> </a:t>
          </a:r>
          <a:endParaRPr lang="en-US" sz="1100" dirty="0">
            <a:solidFill>
              <a:srgbClr val="FF0000"/>
            </a:solidFill>
          </a:endParaRPr>
        </a:p>
      </dgm:t>
    </dgm:pt>
    <dgm:pt modelId="{E775F7F1-F6D6-4AE0-B1CF-F088B6095538}" type="parTrans" cxnId="{74992CFB-8353-4D2D-802B-40B83C2B7CBB}">
      <dgm:prSet/>
      <dgm:spPr/>
      <dgm:t>
        <a:bodyPr/>
        <a:lstStyle/>
        <a:p>
          <a:endParaRPr lang="en-US"/>
        </a:p>
      </dgm:t>
    </dgm:pt>
    <dgm:pt modelId="{2528829D-71D2-46E8-BC1B-F82075483839}" type="sibTrans" cxnId="{74992CFB-8353-4D2D-802B-40B83C2B7CBB}">
      <dgm:prSet/>
      <dgm:spPr/>
      <dgm:t>
        <a:bodyPr/>
        <a:lstStyle/>
        <a:p>
          <a:endParaRPr lang="en-US"/>
        </a:p>
      </dgm:t>
    </dgm:pt>
    <dgm:pt modelId="{425BAC4C-ADEF-41B1-97FA-84B341D1E354}">
      <dgm:prSet phldrT="[Text]" custT="1"/>
      <dgm:spPr/>
      <dgm:t>
        <a:bodyPr/>
        <a:lstStyle/>
        <a:p>
          <a:r>
            <a:rPr lang="en-US" sz="1200" dirty="0" smtClean="0">
              <a:solidFill>
                <a:srgbClr val="FF0000"/>
              </a:solidFill>
            </a:rPr>
            <a:t>Co-products : biobased chemicals</a:t>
          </a:r>
          <a:endParaRPr lang="en-US" sz="1200" dirty="0">
            <a:solidFill>
              <a:srgbClr val="FF0000"/>
            </a:solidFill>
          </a:endParaRPr>
        </a:p>
      </dgm:t>
    </dgm:pt>
    <dgm:pt modelId="{8EC95D4E-D41A-4904-A84A-2FF02C87EA39}" type="parTrans" cxnId="{E8BEF385-2C6E-4F1A-A139-5939C14747A7}">
      <dgm:prSet/>
      <dgm:spPr/>
      <dgm:t>
        <a:bodyPr/>
        <a:lstStyle/>
        <a:p>
          <a:endParaRPr lang="en-US"/>
        </a:p>
      </dgm:t>
    </dgm:pt>
    <dgm:pt modelId="{064C5F72-AA6F-466F-A74A-5B6E67E0AA6B}" type="sibTrans" cxnId="{E8BEF385-2C6E-4F1A-A139-5939C14747A7}">
      <dgm:prSet/>
      <dgm:spPr/>
      <dgm:t>
        <a:bodyPr/>
        <a:lstStyle/>
        <a:p>
          <a:endParaRPr lang="en-US"/>
        </a:p>
      </dgm:t>
    </dgm:pt>
    <dgm:pt modelId="{0C1B9313-B4F1-4876-8054-032DD64649DD}">
      <dgm:prSet phldrT="[Text]" custT="1"/>
      <dgm:spPr/>
      <dgm:t>
        <a:bodyPr/>
        <a:lstStyle/>
        <a:p>
          <a:r>
            <a:rPr lang="en-US" sz="1400" dirty="0" smtClean="0">
              <a:solidFill>
                <a:srgbClr val="FF0000"/>
              </a:solidFill>
            </a:rPr>
            <a:t>Downstream products from soy</a:t>
          </a:r>
        </a:p>
        <a:p>
          <a:r>
            <a:rPr lang="en-US" sz="1200" dirty="0" smtClean="0">
              <a:solidFill>
                <a:srgbClr val="FF0000"/>
              </a:solidFill>
            </a:rPr>
            <a:t>Example: </a:t>
          </a:r>
          <a:r>
            <a:rPr lang="en-US" sz="1200" dirty="0" err="1" smtClean="0">
              <a:solidFill>
                <a:srgbClr val="FF0000"/>
              </a:solidFill>
            </a:rPr>
            <a:t>polyols</a:t>
          </a:r>
          <a:r>
            <a:rPr lang="en-US" sz="1200" dirty="0" smtClean="0">
              <a:solidFill>
                <a:srgbClr val="FF0000"/>
              </a:solidFill>
            </a:rPr>
            <a:t> </a:t>
          </a:r>
        </a:p>
        <a:p>
          <a:r>
            <a:rPr lang="en-US" sz="1200" dirty="0" smtClean="0">
              <a:solidFill>
                <a:srgbClr val="FF0000"/>
              </a:solidFill>
            </a:rPr>
            <a:t>(used to make coatings, adhesives, and foams)</a:t>
          </a:r>
          <a:endParaRPr lang="en-US" sz="1200" dirty="0">
            <a:solidFill>
              <a:srgbClr val="FF0000"/>
            </a:solidFill>
          </a:endParaRPr>
        </a:p>
      </dgm:t>
    </dgm:pt>
    <dgm:pt modelId="{D37BEF62-4FF9-417B-AB82-92B17AD72979}" type="parTrans" cxnId="{AF6B3DAF-CAB3-488B-9011-CE4DAC2FEA1F}">
      <dgm:prSet/>
      <dgm:spPr/>
      <dgm:t>
        <a:bodyPr/>
        <a:lstStyle/>
        <a:p>
          <a:endParaRPr lang="en-US"/>
        </a:p>
      </dgm:t>
    </dgm:pt>
    <dgm:pt modelId="{46A6353B-66E5-4C4A-9085-9FA2B375C3FD}" type="sibTrans" cxnId="{AF6B3DAF-CAB3-488B-9011-CE4DAC2FEA1F}">
      <dgm:prSet/>
      <dgm:spPr/>
      <dgm:t>
        <a:bodyPr/>
        <a:lstStyle/>
        <a:p>
          <a:endParaRPr lang="en-US"/>
        </a:p>
      </dgm:t>
    </dgm:pt>
    <dgm:pt modelId="{820D3B32-12C6-49B3-B114-E09B367D0189}">
      <dgm:prSet phldrT="[Text]" custT="1"/>
      <dgm:spPr/>
      <dgm:t>
        <a:bodyPr/>
        <a:lstStyle/>
        <a:p>
          <a:r>
            <a:rPr lang="en-US" sz="1400" dirty="0" smtClean="0">
              <a:solidFill>
                <a:srgbClr val="FF0000"/>
              </a:solidFill>
            </a:rPr>
            <a:t>Downstream products</a:t>
          </a:r>
        </a:p>
        <a:p>
          <a:r>
            <a:rPr lang="en-US" sz="1400" dirty="0" smtClean="0">
              <a:solidFill>
                <a:srgbClr val="FF0000"/>
              </a:solidFill>
            </a:rPr>
            <a:t> </a:t>
          </a:r>
          <a:r>
            <a:rPr lang="en-US" sz="1200" dirty="0" smtClean="0">
              <a:solidFill>
                <a:srgbClr val="FF0000"/>
              </a:solidFill>
            </a:rPr>
            <a:t>Examples: polymers and  fibers (performance outerwear) </a:t>
          </a:r>
          <a:endParaRPr lang="en-US" sz="1200" dirty="0">
            <a:solidFill>
              <a:srgbClr val="FF0000"/>
            </a:solidFill>
          </a:endParaRPr>
        </a:p>
      </dgm:t>
    </dgm:pt>
    <dgm:pt modelId="{207D5F09-ADE3-4DE9-8503-BBCD3E66984E}" type="parTrans" cxnId="{A317F0A6-67FD-4347-9DB7-3211B1BC9896}">
      <dgm:prSet/>
      <dgm:spPr/>
      <dgm:t>
        <a:bodyPr/>
        <a:lstStyle/>
        <a:p>
          <a:endParaRPr lang="en-US"/>
        </a:p>
      </dgm:t>
    </dgm:pt>
    <dgm:pt modelId="{5DC18EB7-DA6C-4F26-BE7C-32CB5C850BB0}" type="sibTrans" cxnId="{A317F0A6-67FD-4347-9DB7-3211B1BC9896}">
      <dgm:prSet/>
      <dgm:spPr/>
      <dgm:t>
        <a:bodyPr/>
        <a:lstStyle/>
        <a:p>
          <a:endParaRPr lang="en-US"/>
        </a:p>
      </dgm:t>
    </dgm:pt>
    <dgm:pt modelId="{B734DBF3-852A-4194-ACC6-85577F30BBA6}">
      <dgm:prSet phldrT="[Text]" custT="1"/>
      <dgm:spPr/>
      <dgm:t>
        <a:bodyPr/>
        <a:lstStyle/>
        <a:p>
          <a:r>
            <a:rPr lang="en-US" sz="1400" dirty="0" smtClean="0">
              <a:solidFill>
                <a:srgbClr val="FF0000"/>
              </a:solidFill>
            </a:rPr>
            <a:t>Biocatalysis—</a:t>
          </a:r>
        </a:p>
        <a:p>
          <a:r>
            <a:rPr lang="en-US" sz="1400" dirty="0" smtClean="0">
              <a:solidFill>
                <a:srgbClr val="FF0000"/>
              </a:solidFill>
            </a:rPr>
            <a:t>the use of enzymes in addition to or in lieu of chemical conversion processes</a:t>
          </a:r>
        </a:p>
        <a:p>
          <a:r>
            <a:rPr lang="en-US" sz="1200" dirty="0" smtClean="0">
              <a:solidFill>
                <a:srgbClr val="FF0000"/>
              </a:solidFill>
            </a:rPr>
            <a:t>(e.g., to make pharmaceuticals)</a:t>
          </a:r>
          <a:endParaRPr lang="en-US" sz="1200" dirty="0">
            <a:solidFill>
              <a:srgbClr val="FF0000"/>
            </a:solidFill>
          </a:endParaRPr>
        </a:p>
      </dgm:t>
    </dgm:pt>
    <dgm:pt modelId="{A34B8831-3287-4EE8-A2C4-44C360050A05}" type="sibTrans" cxnId="{7A59574B-FB37-4E56-8A17-5D17F9038056}">
      <dgm:prSet/>
      <dgm:spPr/>
      <dgm:t>
        <a:bodyPr/>
        <a:lstStyle/>
        <a:p>
          <a:endParaRPr lang="en-US"/>
        </a:p>
      </dgm:t>
    </dgm:pt>
    <dgm:pt modelId="{C8C7B89A-4817-4F84-A731-E64CCF6B578E}" type="parTrans" cxnId="{7A59574B-FB37-4E56-8A17-5D17F9038056}">
      <dgm:prSet/>
      <dgm:spPr/>
      <dgm:t>
        <a:bodyPr/>
        <a:lstStyle/>
        <a:p>
          <a:endParaRPr lang="en-US"/>
        </a:p>
      </dgm:t>
    </dgm:pt>
    <dgm:pt modelId="{075783BC-360B-49C4-A735-862238BF0E29}">
      <dgm:prSet custT="1"/>
      <dgm:spPr/>
      <dgm:t>
        <a:bodyPr/>
        <a:lstStyle/>
        <a:p>
          <a:r>
            <a:rPr lang="en-US" sz="1200" dirty="0" smtClean="0">
              <a:solidFill>
                <a:srgbClr val="FF0000"/>
              </a:solidFill>
            </a:rPr>
            <a:t>Co-products: biobased chemicals</a:t>
          </a:r>
          <a:endParaRPr lang="en-US" sz="1200" dirty="0">
            <a:solidFill>
              <a:srgbClr val="FF0000"/>
            </a:solidFill>
          </a:endParaRPr>
        </a:p>
      </dgm:t>
    </dgm:pt>
    <dgm:pt modelId="{ADC8C550-2E42-459E-8711-1A838A16681F}" type="parTrans" cxnId="{09F4A16B-0CFD-4C6B-9001-31001B3547AB}">
      <dgm:prSet/>
      <dgm:spPr/>
      <dgm:t>
        <a:bodyPr/>
        <a:lstStyle/>
        <a:p>
          <a:endParaRPr lang="en-US"/>
        </a:p>
      </dgm:t>
    </dgm:pt>
    <dgm:pt modelId="{590A7D68-277D-4C70-8965-3969CF844D99}" type="sibTrans" cxnId="{09F4A16B-0CFD-4C6B-9001-31001B3547AB}">
      <dgm:prSet/>
      <dgm:spPr/>
      <dgm:t>
        <a:bodyPr/>
        <a:lstStyle/>
        <a:p>
          <a:endParaRPr lang="en-US"/>
        </a:p>
      </dgm:t>
    </dgm:pt>
    <dgm:pt modelId="{3EF91147-1E71-4A79-A77B-661516987FAE}">
      <dgm:prSet custT="1"/>
      <dgm:spPr/>
      <dgm:t>
        <a:bodyPr/>
        <a:lstStyle/>
        <a:p>
          <a:r>
            <a:rPr lang="en-US" sz="1400" dirty="0" smtClean="0">
              <a:solidFill>
                <a:srgbClr val="FF0000"/>
              </a:solidFill>
            </a:rPr>
            <a:t>Bioplastics </a:t>
          </a:r>
          <a:endParaRPr lang="en-US" sz="1400" dirty="0">
            <a:solidFill>
              <a:srgbClr val="FF0000"/>
            </a:solidFill>
          </a:endParaRPr>
        </a:p>
      </dgm:t>
    </dgm:pt>
    <dgm:pt modelId="{AF23441D-37EC-4A5F-806B-A8B59409EDC2}" type="sibTrans" cxnId="{B891A89B-9F91-45CB-A878-5F7EF90E1589}">
      <dgm:prSet/>
      <dgm:spPr/>
      <dgm:t>
        <a:bodyPr/>
        <a:lstStyle/>
        <a:p>
          <a:endParaRPr lang="en-US"/>
        </a:p>
      </dgm:t>
    </dgm:pt>
    <dgm:pt modelId="{E91D23BC-700E-4CC5-81B8-9A359600028B}" type="parTrans" cxnId="{B891A89B-9F91-45CB-A878-5F7EF90E1589}">
      <dgm:prSet/>
      <dgm:spPr/>
      <dgm:t>
        <a:bodyPr/>
        <a:lstStyle/>
        <a:p>
          <a:endParaRPr lang="en-US"/>
        </a:p>
      </dgm:t>
    </dgm:pt>
    <dgm:pt modelId="{FCD8226D-61B9-4BE1-98EC-0C7F5A4D06E4}" type="pres">
      <dgm:prSet presAssocID="{2A90D36A-4B5B-4F90-986C-4A101765870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F34023F0-F735-4F17-93FE-218B19A15BCC}" type="pres">
      <dgm:prSet presAssocID="{4DB2D0CF-8E59-4BB1-B51A-3C539E78F2F2}" presName="textCenter" presStyleLbl="node1" presStyleIdx="0" presStyleCnt="10" custScaleX="275502" custScaleY="270110" custLinFactNeighborX="10704" custLinFactNeighborY="22358"/>
      <dgm:spPr/>
      <dgm:t>
        <a:bodyPr/>
        <a:lstStyle/>
        <a:p>
          <a:endParaRPr lang="en-US"/>
        </a:p>
      </dgm:t>
    </dgm:pt>
    <dgm:pt modelId="{CC25CAD0-01E1-4E0C-AB51-30A534F7B429}" type="pres">
      <dgm:prSet presAssocID="{4DB2D0CF-8E59-4BB1-B51A-3C539E78F2F2}" presName="cycle_1" presStyleCnt="0"/>
      <dgm:spPr/>
    </dgm:pt>
    <dgm:pt modelId="{FA03011E-5977-4955-8A5F-2FF40C8B0EE9}" type="pres">
      <dgm:prSet presAssocID="{3EF91147-1E71-4A79-A77B-661516987FAE}" presName="childCenter1" presStyleLbl="node1" presStyleIdx="1" presStyleCnt="10" custScaleX="173282" custScaleY="57951" custLinFactNeighborX="16851" custLinFactNeighborY="-7078"/>
      <dgm:spPr/>
      <dgm:t>
        <a:bodyPr/>
        <a:lstStyle/>
        <a:p>
          <a:endParaRPr lang="en-US"/>
        </a:p>
      </dgm:t>
    </dgm:pt>
    <dgm:pt modelId="{ECA2B38E-9C90-45DE-945C-6E189DF15EDE}" type="pres">
      <dgm:prSet presAssocID="{E91D23BC-700E-4CC5-81B8-9A359600028B}" presName="Name144" presStyleLbl="parChTrans1D2" presStyleIdx="0" presStyleCnt="6"/>
      <dgm:spPr/>
      <dgm:t>
        <a:bodyPr/>
        <a:lstStyle/>
        <a:p>
          <a:endParaRPr lang="en-US"/>
        </a:p>
      </dgm:t>
    </dgm:pt>
    <dgm:pt modelId="{3F23CB0E-9BF8-4C95-B3CA-8DB4D609ADAD}" type="pres">
      <dgm:prSet presAssocID="{4DB2D0CF-8E59-4BB1-B51A-3C539E78F2F2}" presName="cycle_2" presStyleCnt="0"/>
      <dgm:spPr/>
    </dgm:pt>
    <dgm:pt modelId="{20438077-F58C-4226-B15D-5F3A924F2BB0}" type="pres">
      <dgm:prSet presAssocID="{7B8A9618-B35F-43D4-9FD8-D023F402C6D6}" presName="childCenter2" presStyleLbl="node1" presStyleIdx="2" presStyleCnt="10" custScaleX="242553" custScaleY="131709" custLinFactNeighborX="68260" custLinFactNeighborY="8319"/>
      <dgm:spPr/>
      <dgm:t>
        <a:bodyPr/>
        <a:lstStyle/>
        <a:p>
          <a:endParaRPr lang="en-US"/>
        </a:p>
      </dgm:t>
    </dgm:pt>
    <dgm:pt modelId="{23DA5C14-DE65-404D-A2E2-8B4873349968}" type="pres">
      <dgm:prSet presAssocID="{207D5F09-ADE3-4DE9-8503-BBCD3E66984E}" presName="Name218" presStyleLbl="parChTrans1D3" presStyleIdx="0" presStyleCnt="3"/>
      <dgm:spPr/>
      <dgm:t>
        <a:bodyPr/>
        <a:lstStyle/>
        <a:p>
          <a:endParaRPr lang="en-US"/>
        </a:p>
      </dgm:t>
    </dgm:pt>
    <dgm:pt modelId="{EA86C905-559A-4B24-8BBB-7AB3879E2CF6}" type="pres">
      <dgm:prSet presAssocID="{820D3B32-12C6-49B3-B114-E09B367D0189}" presName="text2" presStyleLbl="node1" presStyleIdx="3" presStyleCnt="10" custScaleX="269341" custScaleY="115844" custRadScaleRad="173417" custRadScaleInc="29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396E3A-AEE8-49C2-8665-C7752EB96A5D}" type="pres">
      <dgm:prSet presAssocID="{362AB986-0290-493C-8021-ACBA49B3B9B5}" presName="Name221" presStyleLbl="parChTrans1D2" presStyleIdx="1" presStyleCnt="6"/>
      <dgm:spPr/>
      <dgm:t>
        <a:bodyPr/>
        <a:lstStyle/>
        <a:p>
          <a:endParaRPr lang="en-US"/>
        </a:p>
      </dgm:t>
    </dgm:pt>
    <dgm:pt modelId="{D310A8C5-416F-4081-8066-DDE797FF91E4}" type="pres">
      <dgm:prSet presAssocID="{4DB2D0CF-8E59-4BB1-B51A-3C539E78F2F2}" presName="cycle_3" presStyleCnt="0"/>
      <dgm:spPr/>
    </dgm:pt>
    <dgm:pt modelId="{98253FA1-63AE-4A32-BFFD-F49AADD77A26}" type="pres">
      <dgm:prSet presAssocID="{B734DBF3-852A-4194-ACC6-85577F30BBA6}" presName="childCenter3" presStyleLbl="node1" presStyleIdx="4" presStyleCnt="10" custScaleX="283101" custScaleY="232118" custLinFactNeighborX="16897" custLinFactNeighborY="11658"/>
      <dgm:spPr/>
      <dgm:t>
        <a:bodyPr/>
        <a:lstStyle/>
        <a:p>
          <a:endParaRPr lang="en-US"/>
        </a:p>
      </dgm:t>
    </dgm:pt>
    <dgm:pt modelId="{0E752154-88A8-40BA-8A12-4FD2BE03A45F}" type="pres">
      <dgm:prSet presAssocID="{C8C7B89A-4817-4F84-A731-E64CCF6B578E}" presName="Name288" presStyleLbl="parChTrans1D2" presStyleIdx="2" presStyleCnt="6"/>
      <dgm:spPr/>
      <dgm:t>
        <a:bodyPr/>
        <a:lstStyle/>
        <a:p>
          <a:endParaRPr lang="en-US"/>
        </a:p>
      </dgm:t>
    </dgm:pt>
    <dgm:pt modelId="{CCAD8CC9-A0E4-4533-9BF5-3DED3BCBF6F0}" type="pres">
      <dgm:prSet presAssocID="{4DB2D0CF-8E59-4BB1-B51A-3C539E78F2F2}" presName="cycle_4" presStyleCnt="0"/>
      <dgm:spPr/>
    </dgm:pt>
    <dgm:pt modelId="{D8BF3332-29E2-4609-844C-2A7720451838}" type="pres">
      <dgm:prSet presAssocID="{7562FD9E-D33E-4C45-A5D1-E8CBC230FCFE}" presName="childCenter4" presStyleLbl="node1" presStyleIdx="5" presStyleCnt="10" custScaleX="325624" custScaleY="87542" custLinFactNeighborX="-40998" custLinFactNeighborY="41774"/>
      <dgm:spPr/>
      <dgm:t>
        <a:bodyPr/>
        <a:lstStyle/>
        <a:p>
          <a:endParaRPr lang="en-US"/>
        </a:p>
      </dgm:t>
    </dgm:pt>
    <dgm:pt modelId="{1CB32B1B-D27E-497A-A86B-B130FEB0AF9E}" type="pres">
      <dgm:prSet presAssocID="{ADC8C550-2E42-459E-8711-1A838A16681F}" presName="Name342" presStyleLbl="parChTrans1D3" presStyleIdx="1" presStyleCnt="3"/>
      <dgm:spPr/>
      <dgm:t>
        <a:bodyPr/>
        <a:lstStyle/>
        <a:p>
          <a:endParaRPr lang="en-US"/>
        </a:p>
      </dgm:t>
    </dgm:pt>
    <dgm:pt modelId="{67032493-FEE0-469C-83EB-634BD18F9884}" type="pres">
      <dgm:prSet presAssocID="{075783BC-360B-49C4-A735-862238BF0E29}" presName="text4" presStyleLbl="node1" presStyleIdx="6" presStyleCnt="10" custScaleX="151898" custScaleY="99023" custRadScaleRad="289064" custRadScaleInc="384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4BBAD5-D7B3-479F-8AE9-8EF39D598137}" type="pres">
      <dgm:prSet presAssocID="{E775F7F1-F6D6-4AE0-B1CF-F088B6095538}" presName="Name345" presStyleLbl="parChTrans1D2" presStyleIdx="3" presStyleCnt="6"/>
      <dgm:spPr/>
      <dgm:t>
        <a:bodyPr/>
        <a:lstStyle/>
        <a:p>
          <a:endParaRPr lang="en-US"/>
        </a:p>
      </dgm:t>
    </dgm:pt>
    <dgm:pt modelId="{ABC2507A-1F8D-4B25-9620-EC820D2DB681}" type="pres">
      <dgm:prSet presAssocID="{4DB2D0CF-8E59-4BB1-B51A-3C539E78F2F2}" presName="cycle_5" presStyleCnt="0"/>
      <dgm:spPr/>
    </dgm:pt>
    <dgm:pt modelId="{188ED081-DFCC-488C-A1D5-AC51564D14E7}" type="pres">
      <dgm:prSet presAssocID="{0C1B9313-B4F1-4876-8054-032DD64649DD}" presName="childCenter5" presStyleLbl="node1" presStyleIdx="7" presStyleCnt="10" custScaleX="259395" custScaleY="177641" custLinFactNeighborX="-13723" custLinFactNeighborY="-12471"/>
      <dgm:spPr/>
      <dgm:t>
        <a:bodyPr/>
        <a:lstStyle/>
        <a:p>
          <a:endParaRPr lang="en-US"/>
        </a:p>
      </dgm:t>
    </dgm:pt>
    <dgm:pt modelId="{27C64B7E-8882-4E14-BD85-77CC4A301D77}" type="pres">
      <dgm:prSet presAssocID="{D37BEF62-4FF9-417B-AB82-92B17AD72979}" presName="Name392" presStyleLbl="parChTrans1D2" presStyleIdx="4" presStyleCnt="6"/>
      <dgm:spPr/>
      <dgm:t>
        <a:bodyPr/>
        <a:lstStyle/>
        <a:p>
          <a:endParaRPr lang="en-US"/>
        </a:p>
      </dgm:t>
    </dgm:pt>
    <dgm:pt modelId="{F2D2A51D-FE04-4F23-8C26-8E261763C0C0}" type="pres">
      <dgm:prSet presAssocID="{4DB2D0CF-8E59-4BB1-B51A-3C539E78F2F2}" presName="cycle_6" presStyleCnt="0"/>
      <dgm:spPr/>
    </dgm:pt>
    <dgm:pt modelId="{3CC50CC9-DD28-4501-AEB8-2EE432594367}" type="pres">
      <dgm:prSet presAssocID="{5FB74B3B-8487-46CC-B53A-BC0028A5B665}" presName="childCenter6" presStyleLbl="node1" presStyleIdx="8" presStyleCnt="10" custScaleX="245057" custScaleY="141439" custLinFactNeighborX="7418" custLinFactNeighborY="-52425"/>
      <dgm:spPr/>
      <dgm:t>
        <a:bodyPr/>
        <a:lstStyle/>
        <a:p>
          <a:endParaRPr lang="en-US"/>
        </a:p>
      </dgm:t>
    </dgm:pt>
    <dgm:pt modelId="{133619B2-35FC-4B91-B0AA-85ECDF222179}" type="pres">
      <dgm:prSet presAssocID="{8EC95D4E-D41A-4904-A84A-2FF02C87EA39}" presName="Name426" presStyleLbl="parChTrans1D3" presStyleIdx="2" presStyleCnt="3"/>
      <dgm:spPr/>
      <dgm:t>
        <a:bodyPr/>
        <a:lstStyle/>
        <a:p>
          <a:endParaRPr lang="en-US"/>
        </a:p>
      </dgm:t>
    </dgm:pt>
    <dgm:pt modelId="{F456B5BA-6431-44FB-8926-2F82B1F02C89}" type="pres">
      <dgm:prSet presAssocID="{425BAC4C-ADEF-41B1-97FA-84B341D1E354}" presName="text6" presStyleLbl="node1" presStyleIdx="9" presStyleCnt="10" custScaleX="179865" custScaleY="94944" custRadScaleRad="179181" custRadScaleInc="80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295569-B140-48FA-9DFF-536C4EA2D57F}" type="pres">
      <dgm:prSet presAssocID="{901F321B-989A-4930-81A7-2B4A5BD3E264}" presName="Name429" presStyleLbl="parChTrans1D2" presStyleIdx="5" presStyleCnt="6"/>
      <dgm:spPr/>
      <dgm:t>
        <a:bodyPr/>
        <a:lstStyle/>
        <a:p>
          <a:endParaRPr lang="en-US"/>
        </a:p>
      </dgm:t>
    </dgm:pt>
  </dgm:ptLst>
  <dgm:cxnLst>
    <dgm:cxn modelId="{A97610A3-18A3-4A4D-82D3-4F69A5FA4594}" srcId="{4DB2D0CF-8E59-4BB1-B51A-3C539E78F2F2}" destId="{5FB74B3B-8487-46CC-B53A-BC0028A5B665}" srcOrd="5" destOrd="0" parTransId="{901F321B-989A-4930-81A7-2B4A5BD3E264}" sibTransId="{738B1194-38B8-45C1-8543-F848E42B8642}"/>
    <dgm:cxn modelId="{BB48CC7A-2A38-4213-8115-01A0EB34129B}" type="presOf" srcId="{7562FD9E-D33E-4C45-A5D1-E8CBC230FCFE}" destId="{D8BF3332-29E2-4609-844C-2A7720451838}" srcOrd="0" destOrd="0" presId="urn:microsoft.com/office/officeart/2008/layout/RadialCluster"/>
    <dgm:cxn modelId="{6FBBB042-7B58-4B93-9788-541DDF2F14EA}" type="presOf" srcId="{ADC8C550-2E42-459E-8711-1A838A16681F}" destId="{1CB32B1B-D27E-497A-A86B-B130FEB0AF9E}" srcOrd="0" destOrd="0" presId="urn:microsoft.com/office/officeart/2008/layout/RadialCluster"/>
    <dgm:cxn modelId="{2205A059-D5E1-4357-A408-CC7CCA571D55}" srcId="{2A90D36A-4B5B-4F90-986C-4A1017658703}" destId="{4DB2D0CF-8E59-4BB1-B51A-3C539E78F2F2}" srcOrd="0" destOrd="0" parTransId="{1989ED4A-9F82-4B7E-8C6D-BE3869026644}" sibTransId="{31236448-3B29-4032-BE32-3F7FC40F4BEF}"/>
    <dgm:cxn modelId="{55DADA69-E5A4-42E8-A76B-E6134DCC9335}" type="presOf" srcId="{425BAC4C-ADEF-41B1-97FA-84B341D1E354}" destId="{F456B5BA-6431-44FB-8926-2F82B1F02C89}" srcOrd="0" destOrd="0" presId="urn:microsoft.com/office/officeart/2008/layout/RadialCluster"/>
    <dgm:cxn modelId="{7A59574B-FB37-4E56-8A17-5D17F9038056}" srcId="{4DB2D0CF-8E59-4BB1-B51A-3C539E78F2F2}" destId="{B734DBF3-852A-4194-ACC6-85577F30BBA6}" srcOrd="2" destOrd="0" parTransId="{C8C7B89A-4817-4F84-A731-E64CCF6B578E}" sibTransId="{A34B8831-3287-4EE8-A2C4-44C360050A05}"/>
    <dgm:cxn modelId="{2D29CB35-D59C-42FB-9BFF-BA89676FD131}" type="presOf" srcId="{901F321B-989A-4930-81A7-2B4A5BD3E264}" destId="{27295569-B140-48FA-9DFF-536C4EA2D57F}" srcOrd="0" destOrd="0" presId="urn:microsoft.com/office/officeart/2008/layout/RadialCluster"/>
    <dgm:cxn modelId="{72B20A74-9EF4-4E62-A764-B7807432BCE5}" type="presOf" srcId="{8EC95D4E-D41A-4904-A84A-2FF02C87EA39}" destId="{133619B2-35FC-4B91-B0AA-85ECDF222179}" srcOrd="0" destOrd="0" presId="urn:microsoft.com/office/officeart/2008/layout/RadialCluster"/>
    <dgm:cxn modelId="{7399E7D8-1590-42D9-8703-4794F484672B}" type="presOf" srcId="{207D5F09-ADE3-4DE9-8503-BBCD3E66984E}" destId="{23DA5C14-DE65-404D-A2E2-8B4873349968}" srcOrd="0" destOrd="0" presId="urn:microsoft.com/office/officeart/2008/layout/RadialCluster"/>
    <dgm:cxn modelId="{81EEB631-33B1-43D3-85D2-40DBE0804B53}" type="presOf" srcId="{4DB2D0CF-8E59-4BB1-B51A-3C539E78F2F2}" destId="{F34023F0-F735-4F17-93FE-218B19A15BCC}" srcOrd="0" destOrd="0" presId="urn:microsoft.com/office/officeart/2008/layout/RadialCluster"/>
    <dgm:cxn modelId="{1409D90F-0175-452D-B42C-9D79D250D294}" type="presOf" srcId="{3EF91147-1E71-4A79-A77B-661516987FAE}" destId="{FA03011E-5977-4955-8A5F-2FF40C8B0EE9}" srcOrd="0" destOrd="0" presId="urn:microsoft.com/office/officeart/2008/layout/RadialCluster"/>
    <dgm:cxn modelId="{B891A89B-9F91-45CB-A878-5F7EF90E1589}" srcId="{4DB2D0CF-8E59-4BB1-B51A-3C539E78F2F2}" destId="{3EF91147-1E71-4A79-A77B-661516987FAE}" srcOrd="0" destOrd="0" parTransId="{E91D23BC-700E-4CC5-81B8-9A359600028B}" sibTransId="{AF23441D-37EC-4A5F-806B-A8B59409EDC2}"/>
    <dgm:cxn modelId="{652CEDB2-E112-4272-AE8C-B70536826147}" type="presOf" srcId="{820D3B32-12C6-49B3-B114-E09B367D0189}" destId="{EA86C905-559A-4B24-8BBB-7AB3879E2CF6}" srcOrd="0" destOrd="0" presId="urn:microsoft.com/office/officeart/2008/layout/RadialCluster"/>
    <dgm:cxn modelId="{74992CFB-8353-4D2D-802B-40B83C2B7CBB}" srcId="{4DB2D0CF-8E59-4BB1-B51A-3C539E78F2F2}" destId="{7562FD9E-D33E-4C45-A5D1-E8CBC230FCFE}" srcOrd="3" destOrd="0" parTransId="{E775F7F1-F6D6-4AE0-B1CF-F088B6095538}" sibTransId="{2528829D-71D2-46E8-BC1B-F82075483839}"/>
    <dgm:cxn modelId="{A3A68D3D-BED1-4EC3-8171-B30AAB40D73F}" type="presOf" srcId="{362AB986-0290-493C-8021-ACBA49B3B9B5}" destId="{3B396E3A-AEE8-49C2-8665-C7752EB96A5D}" srcOrd="0" destOrd="0" presId="urn:microsoft.com/office/officeart/2008/layout/RadialCluster"/>
    <dgm:cxn modelId="{31EDC5DC-7243-4868-B20B-EEC7F203C9CB}" type="presOf" srcId="{B734DBF3-852A-4194-ACC6-85577F30BBA6}" destId="{98253FA1-63AE-4A32-BFFD-F49AADD77A26}" srcOrd="0" destOrd="0" presId="urn:microsoft.com/office/officeart/2008/layout/RadialCluster"/>
    <dgm:cxn modelId="{5BE6183D-247A-4293-8E96-77F3BAF4893B}" type="presOf" srcId="{E775F7F1-F6D6-4AE0-B1CF-F088B6095538}" destId="{7C4BBAD5-D7B3-479F-8AE9-8EF39D598137}" srcOrd="0" destOrd="0" presId="urn:microsoft.com/office/officeart/2008/layout/RadialCluster"/>
    <dgm:cxn modelId="{7551752C-927B-4E67-865A-7F46E8AB2FAE}" type="presOf" srcId="{0C1B9313-B4F1-4876-8054-032DD64649DD}" destId="{188ED081-DFCC-488C-A1D5-AC51564D14E7}" srcOrd="0" destOrd="0" presId="urn:microsoft.com/office/officeart/2008/layout/RadialCluster"/>
    <dgm:cxn modelId="{53675897-44F6-4A71-B838-105FF90368B3}" type="presOf" srcId="{C8C7B89A-4817-4F84-A731-E64CCF6B578E}" destId="{0E752154-88A8-40BA-8A12-4FD2BE03A45F}" srcOrd="0" destOrd="0" presId="urn:microsoft.com/office/officeart/2008/layout/RadialCluster"/>
    <dgm:cxn modelId="{E8BEF385-2C6E-4F1A-A139-5939C14747A7}" srcId="{5FB74B3B-8487-46CC-B53A-BC0028A5B665}" destId="{425BAC4C-ADEF-41B1-97FA-84B341D1E354}" srcOrd="0" destOrd="0" parTransId="{8EC95D4E-D41A-4904-A84A-2FF02C87EA39}" sibTransId="{064C5F72-AA6F-466F-A74A-5B6E67E0AA6B}"/>
    <dgm:cxn modelId="{60726558-41BA-4933-A354-620E40C81CF9}" type="presOf" srcId="{075783BC-360B-49C4-A735-862238BF0E29}" destId="{67032493-FEE0-469C-83EB-634BD18F9884}" srcOrd="0" destOrd="0" presId="urn:microsoft.com/office/officeart/2008/layout/RadialCluster"/>
    <dgm:cxn modelId="{09F4A16B-0CFD-4C6B-9001-31001B3547AB}" srcId="{7562FD9E-D33E-4C45-A5D1-E8CBC230FCFE}" destId="{075783BC-360B-49C4-A735-862238BF0E29}" srcOrd="0" destOrd="0" parTransId="{ADC8C550-2E42-459E-8711-1A838A16681F}" sibTransId="{590A7D68-277D-4C70-8965-3969CF844D99}"/>
    <dgm:cxn modelId="{1115A048-7C62-4D40-A89A-50E316238F9B}" type="presOf" srcId="{7B8A9618-B35F-43D4-9FD8-D023F402C6D6}" destId="{20438077-F58C-4226-B15D-5F3A924F2BB0}" srcOrd="0" destOrd="0" presId="urn:microsoft.com/office/officeart/2008/layout/RadialCluster"/>
    <dgm:cxn modelId="{4DB5D00C-2B9E-4D67-8D2A-ED7AF95B3DF2}" type="presOf" srcId="{2A90D36A-4B5B-4F90-986C-4A1017658703}" destId="{FCD8226D-61B9-4BE1-98EC-0C7F5A4D06E4}" srcOrd="0" destOrd="0" presId="urn:microsoft.com/office/officeart/2008/layout/RadialCluster"/>
    <dgm:cxn modelId="{32A35993-C4EF-4D96-8504-299988A4B514}" type="presOf" srcId="{E91D23BC-700E-4CC5-81B8-9A359600028B}" destId="{ECA2B38E-9C90-45DE-945C-6E189DF15EDE}" srcOrd="0" destOrd="0" presId="urn:microsoft.com/office/officeart/2008/layout/RadialCluster"/>
    <dgm:cxn modelId="{2C4821C5-6E2B-4CDB-9087-DA743FEEC9B5}" srcId="{4DB2D0CF-8E59-4BB1-B51A-3C539E78F2F2}" destId="{7B8A9618-B35F-43D4-9FD8-D023F402C6D6}" srcOrd="1" destOrd="0" parTransId="{362AB986-0290-493C-8021-ACBA49B3B9B5}" sibTransId="{BCDAA329-E092-48F8-8117-0CE2C90FB2FC}"/>
    <dgm:cxn modelId="{A317F0A6-67FD-4347-9DB7-3211B1BC9896}" srcId="{7B8A9618-B35F-43D4-9FD8-D023F402C6D6}" destId="{820D3B32-12C6-49B3-B114-E09B367D0189}" srcOrd="0" destOrd="0" parTransId="{207D5F09-ADE3-4DE9-8503-BBCD3E66984E}" sibTransId="{5DC18EB7-DA6C-4F26-BE7C-32CB5C850BB0}"/>
    <dgm:cxn modelId="{AF6B3DAF-CAB3-488B-9011-CE4DAC2FEA1F}" srcId="{4DB2D0CF-8E59-4BB1-B51A-3C539E78F2F2}" destId="{0C1B9313-B4F1-4876-8054-032DD64649DD}" srcOrd="4" destOrd="0" parTransId="{D37BEF62-4FF9-417B-AB82-92B17AD72979}" sibTransId="{46A6353B-66E5-4C4A-9085-9FA2B375C3FD}"/>
    <dgm:cxn modelId="{70ACA7D9-7FC1-4056-A548-A2DF6A42BAE7}" type="presOf" srcId="{D37BEF62-4FF9-417B-AB82-92B17AD72979}" destId="{27C64B7E-8882-4E14-BD85-77CC4A301D77}" srcOrd="0" destOrd="0" presId="urn:microsoft.com/office/officeart/2008/layout/RadialCluster"/>
    <dgm:cxn modelId="{4057988B-46F3-4790-ADC2-38638E3F8F23}" type="presOf" srcId="{5FB74B3B-8487-46CC-B53A-BC0028A5B665}" destId="{3CC50CC9-DD28-4501-AEB8-2EE432594367}" srcOrd="0" destOrd="0" presId="urn:microsoft.com/office/officeart/2008/layout/RadialCluster"/>
    <dgm:cxn modelId="{9BF88B0A-D004-4C02-A502-C65C9E6C4798}" type="presParOf" srcId="{FCD8226D-61B9-4BE1-98EC-0C7F5A4D06E4}" destId="{F34023F0-F735-4F17-93FE-218B19A15BCC}" srcOrd="0" destOrd="0" presId="urn:microsoft.com/office/officeart/2008/layout/RadialCluster"/>
    <dgm:cxn modelId="{EAD0891E-CC2D-4A53-9A8A-A842BB4E0983}" type="presParOf" srcId="{FCD8226D-61B9-4BE1-98EC-0C7F5A4D06E4}" destId="{CC25CAD0-01E1-4E0C-AB51-30A534F7B429}" srcOrd="1" destOrd="0" presId="urn:microsoft.com/office/officeart/2008/layout/RadialCluster"/>
    <dgm:cxn modelId="{382B31C0-A0C5-4292-B456-98820D226C10}" type="presParOf" srcId="{CC25CAD0-01E1-4E0C-AB51-30A534F7B429}" destId="{FA03011E-5977-4955-8A5F-2FF40C8B0EE9}" srcOrd="0" destOrd="0" presId="urn:microsoft.com/office/officeart/2008/layout/RadialCluster"/>
    <dgm:cxn modelId="{855ECE63-711A-4D29-B8BC-EB9719D2AA7D}" type="presParOf" srcId="{FCD8226D-61B9-4BE1-98EC-0C7F5A4D06E4}" destId="{ECA2B38E-9C90-45DE-945C-6E189DF15EDE}" srcOrd="2" destOrd="0" presId="urn:microsoft.com/office/officeart/2008/layout/RadialCluster"/>
    <dgm:cxn modelId="{1FF5B0C0-92A4-4D2A-AD11-9539FD7E0C70}" type="presParOf" srcId="{FCD8226D-61B9-4BE1-98EC-0C7F5A4D06E4}" destId="{3F23CB0E-9BF8-4C95-B3CA-8DB4D609ADAD}" srcOrd="3" destOrd="0" presId="urn:microsoft.com/office/officeart/2008/layout/RadialCluster"/>
    <dgm:cxn modelId="{E1B9EC53-3F22-4719-B815-4ECC068AE63C}" type="presParOf" srcId="{3F23CB0E-9BF8-4C95-B3CA-8DB4D609ADAD}" destId="{20438077-F58C-4226-B15D-5F3A924F2BB0}" srcOrd="0" destOrd="0" presId="urn:microsoft.com/office/officeart/2008/layout/RadialCluster"/>
    <dgm:cxn modelId="{CC6DA820-49B3-471B-A2EA-46732CA430BD}" type="presParOf" srcId="{3F23CB0E-9BF8-4C95-B3CA-8DB4D609ADAD}" destId="{23DA5C14-DE65-404D-A2E2-8B4873349968}" srcOrd="1" destOrd="0" presId="urn:microsoft.com/office/officeart/2008/layout/RadialCluster"/>
    <dgm:cxn modelId="{250E2ED7-805D-495A-84B3-F3E439E1CEB8}" type="presParOf" srcId="{3F23CB0E-9BF8-4C95-B3CA-8DB4D609ADAD}" destId="{EA86C905-559A-4B24-8BBB-7AB3879E2CF6}" srcOrd="2" destOrd="0" presId="urn:microsoft.com/office/officeart/2008/layout/RadialCluster"/>
    <dgm:cxn modelId="{D20801C3-886D-4979-B7E5-DB8867C974DF}" type="presParOf" srcId="{FCD8226D-61B9-4BE1-98EC-0C7F5A4D06E4}" destId="{3B396E3A-AEE8-49C2-8665-C7752EB96A5D}" srcOrd="4" destOrd="0" presId="urn:microsoft.com/office/officeart/2008/layout/RadialCluster"/>
    <dgm:cxn modelId="{C8681A28-1261-47F4-8A35-2C50CFBB33A8}" type="presParOf" srcId="{FCD8226D-61B9-4BE1-98EC-0C7F5A4D06E4}" destId="{D310A8C5-416F-4081-8066-DDE797FF91E4}" srcOrd="5" destOrd="0" presId="urn:microsoft.com/office/officeart/2008/layout/RadialCluster"/>
    <dgm:cxn modelId="{9A083583-43C4-4BEB-8D27-2AE8D5C40023}" type="presParOf" srcId="{D310A8C5-416F-4081-8066-DDE797FF91E4}" destId="{98253FA1-63AE-4A32-BFFD-F49AADD77A26}" srcOrd="0" destOrd="0" presId="urn:microsoft.com/office/officeart/2008/layout/RadialCluster"/>
    <dgm:cxn modelId="{B5362ACB-7F00-4070-9CD9-4E7D7FFF0EEA}" type="presParOf" srcId="{FCD8226D-61B9-4BE1-98EC-0C7F5A4D06E4}" destId="{0E752154-88A8-40BA-8A12-4FD2BE03A45F}" srcOrd="6" destOrd="0" presId="urn:microsoft.com/office/officeart/2008/layout/RadialCluster"/>
    <dgm:cxn modelId="{F0A00911-B25B-4372-8E84-A5B6934FB369}" type="presParOf" srcId="{FCD8226D-61B9-4BE1-98EC-0C7F5A4D06E4}" destId="{CCAD8CC9-A0E4-4533-9BF5-3DED3BCBF6F0}" srcOrd="7" destOrd="0" presId="urn:microsoft.com/office/officeart/2008/layout/RadialCluster"/>
    <dgm:cxn modelId="{F5D846C8-6009-401C-A6E6-BB5939A3087E}" type="presParOf" srcId="{CCAD8CC9-A0E4-4533-9BF5-3DED3BCBF6F0}" destId="{D8BF3332-29E2-4609-844C-2A7720451838}" srcOrd="0" destOrd="0" presId="urn:microsoft.com/office/officeart/2008/layout/RadialCluster"/>
    <dgm:cxn modelId="{B3727B60-1B39-4A86-8713-034B006D9EC6}" type="presParOf" srcId="{CCAD8CC9-A0E4-4533-9BF5-3DED3BCBF6F0}" destId="{1CB32B1B-D27E-497A-A86B-B130FEB0AF9E}" srcOrd="1" destOrd="0" presId="urn:microsoft.com/office/officeart/2008/layout/RadialCluster"/>
    <dgm:cxn modelId="{CA109ADB-5A8D-4B33-B4D8-BF2551A8CD4C}" type="presParOf" srcId="{CCAD8CC9-A0E4-4533-9BF5-3DED3BCBF6F0}" destId="{67032493-FEE0-469C-83EB-634BD18F9884}" srcOrd="2" destOrd="0" presId="urn:microsoft.com/office/officeart/2008/layout/RadialCluster"/>
    <dgm:cxn modelId="{81E49A3B-385E-49AC-B9BE-AC00913CB480}" type="presParOf" srcId="{FCD8226D-61B9-4BE1-98EC-0C7F5A4D06E4}" destId="{7C4BBAD5-D7B3-479F-8AE9-8EF39D598137}" srcOrd="8" destOrd="0" presId="urn:microsoft.com/office/officeart/2008/layout/RadialCluster"/>
    <dgm:cxn modelId="{4A629013-5DDD-4024-BAB7-6DA26FB48AF3}" type="presParOf" srcId="{FCD8226D-61B9-4BE1-98EC-0C7F5A4D06E4}" destId="{ABC2507A-1F8D-4B25-9620-EC820D2DB681}" srcOrd="9" destOrd="0" presId="urn:microsoft.com/office/officeart/2008/layout/RadialCluster"/>
    <dgm:cxn modelId="{467B1CF3-352D-43A2-A2A3-AA78EB1B229A}" type="presParOf" srcId="{ABC2507A-1F8D-4B25-9620-EC820D2DB681}" destId="{188ED081-DFCC-488C-A1D5-AC51564D14E7}" srcOrd="0" destOrd="0" presId="urn:microsoft.com/office/officeart/2008/layout/RadialCluster"/>
    <dgm:cxn modelId="{68C2AC30-7A56-449C-87A4-59DD7230C3FB}" type="presParOf" srcId="{FCD8226D-61B9-4BE1-98EC-0C7F5A4D06E4}" destId="{27C64B7E-8882-4E14-BD85-77CC4A301D77}" srcOrd="10" destOrd="0" presId="urn:microsoft.com/office/officeart/2008/layout/RadialCluster"/>
    <dgm:cxn modelId="{A3F4B642-3398-4FF9-AB58-AF364351F185}" type="presParOf" srcId="{FCD8226D-61B9-4BE1-98EC-0C7F5A4D06E4}" destId="{F2D2A51D-FE04-4F23-8C26-8E261763C0C0}" srcOrd="11" destOrd="0" presId="urn:microsoft.com/office/officeart/2008/layout/RadialCluster"/>
    <dgm:cxn modelId="{44E9AFA1-18F9-4638-9F14-F325ECD8E3EA}" type="presParOf" srcId="{F2D2A51D-FE04-4F23-8C26-8E261763C0C0}" destId="{3CC50CC9-DD28-4501-AEB8-2EE432594367}" srcOrd="0" destOrd="0" presId="urn:microsoft.com/office/officeart/2008/layout/RadialCluster"/>
    <dgm:cxn modelId="{737FD6AE-F36B-4BE2-93B3-B3B25A874B06}" type="presParOf" srcId="{F2D2A51D-FE04-4F23-8C26-8E261763C0C0}" destId="{133619B2-35FC-4B91-B0AA-85ECDF222179}" srcOrd="1" destOrd="0" presId="urn:microsoft.com/office/officeart/2008/layout/RadialCluster"/>
    <dgm:cxn modelId="{A6B13944-C646-44E9-9DFA-A4027584AF0D}" type="presParOf" srcId="{F2D2A51D-FE04-4F23-8C26-8E261763C0C0}" destId="{F456B5BA-6431-44FB-8926-2F82B1F02C89}" srcOrd="2" destOrd="0" presId="urn:microsoft.com/office/officeart/2008/layout/RadialCluster"/>
    <dgm:cxn modelId="{05E08777-90CC-46FA-8EAC-B9EB4FF75B26}" type="presParOf" srcId="{FCD8226D-61B9-4BE1-98EC-0C7F5A4D06E4}" destId="{27295569-B140-48FA-9DFF-536C4EA2D57F}" srcOrd="1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295569-B140-48FA-9DFF-536C4EA2D57F}">
      <dsp:nvSpPr>
        <dsp:cNvPr id="0" name=""/>
        <dsp:cNvSpPr/>
      </dsp:nvSpPr>
      <dsp:spPr>
        <a:xfrm rot="14298287">
          <a:off x="2978174" y="1427094"/>
          <a:ext cx="22778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778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C64B7E-8882-4E14-BD85-77CC4A301D77}">
      <dsp:nvSpPr>
        <dsp:cNvPr id="0" name=""/>
        <dsp:cNvSpPr/>
      </dsp:nvSpPr>
      <dsp:spPr>
        <a:xfrm rot="11102510">
          <a:off x="2108226" y="2804870"/>
          <a:ext cx="4689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68995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4BBAD5-D7B3-479F-8AE9-8EF39D598137}">
      <dsp:nvSpPr>
        <dsp:cNvPr id="0" name=""/>
        <dsp:cNvSpPr/>
      </dsp:nvSpPr>
      <dsp:spPr>
        <a:xfrm rot="7025815">
          <a:off x="3212159" y="4440076"/>
          <a:ext cx="12520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5205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752154-88A8-40BA-8A12-4FD2BE03A45F}">
      <dsp:nvSpPr>
        <dsp:cNvPr id="0" name=""/>
        <dsp:cNvSpPr/>
      </dsp:nvSpPr>
      <dsp:spPr>
        <a:xfrm rot="1627951">
          <a:off x="5470200" y="3799303"/>
          <a:ext cx="42811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811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396E3A-AEE8-49C2-8665-C7752EB96A5D}">
      <dsp:nvSpPr>
        <dsp:cNvPr id="0" name=""/>
        <dsp:cNvSpPr/>
      </dsp:nvSpPr>
      <dsp:spPr>
        <a:xfrm rot="20793661">
          <a:off x="5488497" y="2560967"/>
          <a:ext cx="38415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415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A2B38E-9C90-45DE-945C-6E189DF15EDE}">
      <dsp:nvSpPr>
        <dsp:cNvPr id="0" name=""/>
        <dsp:cNvSpPr/>
      </dsp:nvSpPr>
      <dsp:spPr>
        <a:xfrm rot="17604383">
          <a:off x="4366682" y="1086374"/>
          <a:ext cx="95373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5373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4023F0-F735-4F17-93FE-218B19A15BCC}">
      <dsp:nvSpPr>
        <dsp:cNvPr id="0" name=""/>
        <dsp:cNvSpPr/>
      </dsp:nvSpPr>
      <dsp:spPr>
        <a:xfrm>
          <a:off x="2576314" y="1524002"/>
          <a:ext cx="2917441" cy="28603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rgbClr val="FF0000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FF0000"/>
              </a:solidFill>
            </a:rPr>
            <a:t>Industrial biotechnology uses genetically enhanced microbes to produce chemical intermediates, enzymes and other consumer products from renewable feedstocks (BIO)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 dirty="0"/>
        </a:p>
      </dsp:txBody>
      <dsp:txXfrm>
        <a:off x="2715944" y="1663632"/>
        <a:ext cx="2638181" cy="2581082"/>
      </dsp:txXfrm>
    </dsp:sp>
    <dsp:sp modelId="{FA03011E-5977-4955-8A5F-2FF40C8B0EE9}">
      <dsp:nvSpPr>
        <dsp:cNvPr id="0" name=""/>
        <dsp:cNvSpPr/>
      </dsp:nvSpPr>
      <dsp:spPr>
        <a:xfrm>
          <a:off x="4495799" y="228621"/>
          <a:ext cx="1256236" cy="420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FF0000"/>
              </a:solidFill>
            </a:rPr>
            <a:t>Bioplastics </a:t>
          </a:r>
          <a:endParaRPr lang="en-US" sz="1400" kern="1200" dirty="0">
            <a:solidFill>
              <a:srgbClr val="FF0000"/>
            </a:solidFill>
          </a:endParaRPr>
        </a:p>
      </dsp:txBody>
      <dsp:txXfrm>
        <a:off x="4516308" y="249130"/>
        <a:ext cx="1215218" cy="379107"/>
      </dsp:txXfrm>
    </dsp:sp>
    <dsp:sp modelId="{20438077-F58C-4226-B15D-5F3A924F2BB0}">
      <dsp:nvSpPr>
        <dsp:cNvPr id="0" name=""/>
        <dsp:cNvSpPr/>
      </dsp:nvSpPr>
      <dsp:spPr>
        <a:xfrm>
          <a:off x="5867395" y="1828812"/>
          <a:ext cx="1758428" cy="9548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FF0000"/>
              </a:solidFill>
            </a:rPr>
            <a:t>Chemical intermediates</a:t>
          </a:r>
          <a:endParaRPr lang="en-US" sz="1200" kern="1200" dirty="0">
            <a:solidFill>
              <a:srgbClr val="FF0000"/>
            </a:solidFill>
          </a:endParaRPr>
        </a:p>
      </dsp:txBody>
      <dsp:txXfrm>
        <a:off x="5914007" y="1875424"/>
        <a:ext cx="1665204" cy="861622"/>
      </dsp:txXfrm>
    </dsp:sp>
    <dsp:sp modelId="{23DA5C14-DE65-404D-A2E2-8B4873349968}">
      <dsp:nvSpPr>
        <dsp:cNvPr id="0" name=""/>
        <dsp:cNvSpPr/>
      </dsp:nvSpPr>
      <dsp:spPr>
        <a:xfrm rot="17003443">
          <a:off x="6800722" y="1753428"/>
          <a:ext cx="15498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4980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86C905-559A-4B24-8BBB-7AB3879E2CF6}">
      <dsp:nvSpPr>
        <dsp:cNvPr id="0" name=""/>
        <dsp:cNvSpPr/>
      </dsp:nvSpPr>
      <dsp:spPr>
        <a:xfrm>
          <a:off x="6019808" y="838215"/>
          <a:ext cx="1952632" cy="839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FF0000"/>
              </a:solidFill>
            </a:rPr>
            <a:t>Downstream products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FF0000"/>
              </a:solidFill>
            </a:rPr>
            <a:t> </a:t>
          </a:r>
          <a:r>
            <a:rPr lang="en-US" sz="1200" kern="1200" dirty="0" smtClean="0">
              <a:solidFill>
                <a:srgbClr val="FF0000"/>
              </a:solidFill>
            </a:rPr>
            <a:t>Examples: polymers and  fibers (performance outerwear) </a:t>
          </a:r>
          <a:endParaRPr lang="en-US" sz="1200" kern="1200" dirty="0">
            <a:solidFill>
              <a:srgbClr val="FF0000"/>
            </a:solidFill>
          </a:endParaRPr>
        </a:p>
      </dsp:txBody>
      <dsp:txXfrm>
        <a:off x="6060805" y="879212"/>
        <a:ext cx="1870638" cy="757836"/>
      </dsp:txXfrm>
    </dsp:sp>
    <dsp:sp modelId="{98253FA1-63AE-4A32-BFFD-F49AADD77A26}">
      <dsp:nvSpPr>
        <dsp:cNvPr id="0" name=""/>
        <dsp:cNvSpPr/>
      </dsp:nvSpPr>
      <dsp:spPr>
        <a:xfrm>
          <a:off x="5874755" y="3581399"/>
          <a:ext cx="2052388" cy="1682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FF0000"/>
              </a:solidFill>
            </a:rPr>
            <a:t>Biocatalysis—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FF0000"/>
              </a:solidFill>
            </a:rPr>
            <a:t>the use of enzymes in addition to or in lieu of chemical conversion processes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FF0000"/>
              </a:solidFill>
            </a:rPr>
            <a:t>(e.g., to make pharmaceuticals)</a:t>
          </a:r>
          <a:endParaRPr lang="en-US" sz="1200" kern="1200" dirty="0">
            <a:solidFill>
              <a:srgbClr val="FF0000"/>
            </a:solidFill>
          </a:endParaRPr>
        </a:p>
      </dsp:txBody>
      <dsp:txXfrm>
        <a:off x="5956901" y="3663545"/>
        <a:ext cx="1888096" cy="1518486"/>
      </dsp:txXfrm>
    </dsp:sp>
    <dsp:sp modelId="{D8BF3332-29E2-4609-844C-2A7720451838}">
      <dsp:nvSpPr>
        <dsp:cNvPr id="0" name=""/>
        <dsp:cNvSpPr/>
      </dsp:nvSpPr>
      <dsp:spPr>
        <a:xfrm>
          <a:off x="1903551" y="4495807"/>
          <a:ext cx="2360665" cy="634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FF0000"/>
              </a:solidFill>
            </a:rPr>
            <a:t>Biodiesel</a:t>
          </a:r>
          <a:r>
            <a:rPr lang="en-US" sz="1100" kern="1200" dirty="0" smtClean="0">
              <a:solidFill>
                <a:srgbClr val="FF0000"/>
              </a:solidFill>
            </a:rPr>
            <a:t> </a:t>
          </a:r>
          <a:endParaRPr lang="en-US" sz="1100" kern="1200" dirty="0">
            <a:solidFill>
              <a:srgbClr val="FF0000"/>
            </a:solidFill>
          </a:endParaRPr>
        </a:p>
      </dsp:txBody>
      <dsp:txXfrm>
        <a:off x="1934532" y="4526788"/>
        <a:ext cx="2298703" cy="572688"/>
      </dsp:txXfrm>
    </dsp:sp>
    <dsp:sp modelId="{1CB32B1B-D27E-497A-A86B-B130FEB0AF9E}">
      <dsp:nvSpPr>
        <dsp:cNvPr id="0" name=""/>
        <dsp:cNvSpPr/>
      </dsp:nvSpPr>
      <dsp:spPr>
        <a:xfrm rot="10454502">
          <a:off x="1710314" y="4941877"/>
          <a:ext cx="19372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3725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32493-FEE0-469C-83EB-634BD18F9884}">
      <dsp:nvSpPr>
        <dsp:cNvPr id="0" name=""/>
        <dsp:cNvSpPr/>
      </dsp:nvSpPr>
      <dsp:spPr>
        <a:xfrm>
          <a:off x="609593" y="4648177"/>
          <a:ext cx="1101210" cy="7178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FF0000"/>
              </a:solidFill>
            </a:rPr>
            <a:t>Co-products: biobased chemicals</a:t>
          </a:r>
          <a:endParaRPr lang="en-US" sz="1200" kern="1200" dirty="0">
            <a:solidFill>
              <a:srgbClr val="FF0000"/>
            </a:solidFill>
          </a:endParaRPr>
        </a:p>
      </dsp:txBody>
      <dsp:txXfrm>
        <a:off x="644637" y="4683221"/>
        <a:ext cx="1031122" cy="647795"/>
      </dsp:txXfrm>
    </dsp:sp>
    <dsp:sp modelId="{188ED081-DFCC-488C-A1D5-AC51564D14E7}">
      <dsp:nvSpPr>
        <dsp:cNvPr id="0" name=""/>
        <dsp:cNvSpPr/>
      </dsp:nvSpPr>
      <dsp:spPr>
        <a:xfrm>
          <a:off x="228606" y="2057388"/>
          <a:ext cx="1880527" cy="12878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FF0000"/>
              </a:solidFill>
            </a:rPr>
            <a:t>Downstream products from soy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FF0000"/>
              </a:solidFill>
            </a:rPr>
            <a:t>Example: </a:t>
          </a:r>
          <a:r>
            <a:rPr lang="en-US" sz="1200" kern="1200" dirty="0" err="1" smtClean="0">
              <a:solidFill>
                <a:srgbClr val="FF0000"/>
              </a:solidFill>
            </a:rPr>
            <a:t>polyols</a:t>
          </a:r>
          <a:r>
            <a:rPr lang="en-US" sz="1200" kern="1200" dirty="0" smtClean="0">
              <a:solidFill>
                <a:srgbClr val="FF0000"/>
              </a:solidFill>
            </a:rPr>
            <a:t>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FF0000"/>
              </a:solidFill>
            </a:rPr>
            <a:t>(used to make coatings, adhesives, and foams)</a:t>
          </a:r>
          <a:endParaRPr lang="en-US" sz="1200" kern="1200" dirty="0">
            <a:solidFill>
              <a:srgbClr val="FF0000"/>
            </a:solidFill>
          </a:endParaRPr>
        </a:p>
      </dsp:txBody>
      <dsp:txXfrm>
        <a:off x="291473" y="2120255"/>
        <a:ext cx="1754793" cy="1162104"/>
      </dsp:txXfrm>
    </dsp:sp>
    <dsp:sp modelId="{3CC50CC9-DD28-4501-AEB8-2EE432594367}">
      <dsp:nvSpPr>
        <dsp:cNvPr id="0" name=""/>
        <dsp:cNvSpPr/>
      </dsp:nvSpPr>
      <dsp:spPr>
        <a:xfrm>
          <a:off x="1827351" y="304801"/>
          <a:ext cx="1776581" cy="1025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FF0000"/>
              </a:solidFill>
            </a:rPr>
            <a:t>Alcohols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FF0000"/>
              </a:solidFill>
            </a:rPr>
            <a:t>(e.g., biofuels)</a:t>
          </a:r>
          <a:endParaRPr lang="en-US" sz="1200" kern="1200" dirty="0">
            <a:solidFill>
              <a:srgbClr val="FF0000"/>
            </a:solidFill>
          </a:endParaRPr>
        </a:p>
      </dsp:txBody>
      <dsp:txXfrm>
        <a:off x="1877406" y="354856"/>
        <a:ext cx="1676471" cy="925275"/>
      </dsp:txXfrm>
    </dsp:sp>
    <dsp:sp modelId="{133619B2-35FC-4B91-B0AA-85ECDF222179}">
      <dsp:nvSpPr>
        <dsp:cNvPr id="0" name=""/>
        <dsp:cNvSpPr/>
      </dsp:nvSpPr>
      <dsp:spPr>
        <a:xfrm rot="11296531">
          <a:off x="1684214" y="677939"/>
          <a:ext cx="1438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3886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56B5BA-6431-44FB-8926-2F82B1F02C89}">
      <dsp:nvSpPr>
        <dsp:cNvPr id="0" name=""/>
        <dsp:cNvSpPr/>
      </dsp:nvSpPr>
      <dsp:spPr>
        <a:xfrm>
          <a:off x="381001" y="228598"/>
          <a:ext cx="1303961" cy="6883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FF0000"/>
              </a:solidFill>
            </a:rPr>
            <a:t>Co-products : biobased chemicals</a:t>
          </a:r>
          <a:endParaRPr lang="en-US" sz="1200" kern="1200" dirty="0">
            <a:solidFill>
              <a:srgbClr val="FF0000"/>
            </a:solidFill>
          </a:endParaRPr>
        </a:p>
      </dsp:txBody>
      <dsp:txXfrm>
        <a:off x="414602" y="262199"/>
        <a:ext cx="1236759" cy="621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0.07143</cdr:y>
    </cdr:from>
    <cdr:to>
      <cdr:x>0.07369</cdr:x>
      <cdr:y>0.5042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152400"/>
          <a:ext cx="230222" cy="9233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r>
            <a:rPr lang="en-US" sz="1100" b="1" dirty="0">
              <a:solidFill>
                <a:schemeClr val="accent2"/>
              </a:solidFill>
              <a:latin typeface="+mj-lt"/>
            </a:rPr>
            <a:t>Billion RMB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0.0099</cdr:x>
      <cdr:y>0.12821</cdr:y>
    </cdr:from>
    <cdr:to>
      <cdr:x>0.08911</cdr:x>
      <cdr:y>0.5641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200" y="381000"/>
          <a:ext cx="609600" cy="1295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r>
            <a:rPr lang="en-US" sz="1200" b="1" dirty="0"/>
            <a:t>U.S. Dollars per kilogram</a:t>
          </a:r>
        </a:p>
      </cdr:txBody>
    </cdr:sp>
  </cdr:relSizeAnchor>
  <cdr:relSizeAnchor xmlns:cdr="http://schemas.openxmlformats.org/drawingml/2006/chartDrawing">
    <cdr:from>
      <cdr:x>0.0297</cdr:x>
      <cdr:y>0.91346</cdr:y>
    </cdr:from>
    <cdr:to>
      <cdr:x>0.74876</cdr:x>
      <cdr:y>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28600" y="2714625"/>
          <a:ext cx="5534025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>
              <a:latin typeface="Arial" pitchFamily="34" charset="0"/>
              <a:cs typeface="Arial" pitchFamily="34" charset="0"/>
            </a:rPr>
            <a:t>Source: Global Trade Atlas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59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8" rIns="93177" bIns="46588" numCol="1" anchor="t" anchorCtr="0" compatLnSpc="1">
            <a:prstTxWarp prst="textNoShape">
              <a:avLst/>
            </a:prstTxWarp>
          </a:bodyPr>
          <a:lstStyle>
            <a:lvl1pPr defTabSz="930275"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59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8" rIns="93177" bIns="46588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3738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1734"/>
            <a:ext cx="5607050" cy="4148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8" rIns="93177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61892"/>
            <a:ext cx="3038475" cy="459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8" rIns="93177" bIns="46588" numCol="1" anchor="b" anchorCtr="0" compatLnSpc="1">
            <a:prstTxWarp prst="textNoShape">
              <a:avLst/>
            </a:prstTxWarp>
          </a:bodyPr>
          <a:lstStyle>
            <a:lvl1pPr defTabSz="930275"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761892"/>
            <a:ext cx="3038475" cy="459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8" rIns="93177" bIns="46588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CC469879-58FA-4EE7-A831-5D61EFF8EC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6152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469879-58FA-4EE7-A831-5D61EFF8EC1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7689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b="1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EB67807-E839-4444-AFD6-F10E34745A6A}" type="slidenum">
              <a:rPr lang="en-US" smtClean="0"/>
              <a:pPr eaLnBrk="1" hangingPunct="1"/>
              <a:t>12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b="1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EB771AD-D814-4E2D-94E2-C5277F4BC49D}" type="slidenum">
              <a:rPr lang="en-US" smtClean="0"/>
              <a:pPr eaLnBrk="1" hangingPunct="1"/>
              <a:t>13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6091A94-342B-4A3B-8714-F53759F19F23}" type="slidenum">
              <a:rPr lang="en-US" smtClean="0"/>
              <a:pPr eaLnBrk="1" hangingPunct="1"/>
              <a:t>14</a:t>
            </a:fld>
            <a:endParaRPr lang="en-US" dirty="0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b="1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6091A94-342B-4A3B-8714-F53759F19F23}" type="slidenum">
              <a:rPr lang="en-US" smtClean="0"/>
              <a:pPr eaLnBrk="1" hangingPunct="1"/>
              <a:t>4</a:t>
            </a:fld>
            <a:endParaRPr lang="en-US" dirty="0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b="1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4E3BD4-D021-4B01-8386-B58250272DEF}" type="slidenum">
              <a:rPr lang="en-US" smtClean="0"/>
              <a:pPr eaLnBrk="1" hangingPunct="1"/>
              <a:t>5</a:t>
            </a:fld>
            <a:endParaRPr lang="en-US" dirty="0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b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4E3BD4-D021-4B01-8386-B58250272DEF}" type="slidenum">
              <a:rPr lang="en-US" smtClean="0"/>
              <a:pPr eaLnBrk="1" hangingPunct="1"/>
              <a:t>6</a:t>
            </a:fld>
            <a:endParaRPr lang="en-US" dirty="0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b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4E3BD4-D021-4B01-8386-B58250272DEF}" type="slidenum">
              <a:rPr lang="en-US" smtClean="0"/>
              <a:pPr eaLnBrk="1" hangingPunct="1"/>
              <a:t>7</a:t>
            </a:fld>
            <a:endParaRPr lang="en-US" dirty="0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b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2FAAC86-DDD7-49C8-8A3B-87A02FC0DDCD}" type="slidenum">
              <a:rPr lang="en-US" smtClean="0"/>
              <a:pPr eaLnBrk="1" hangingPunct="1"/>
              <a:t>8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b="1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9756A7-3906-4CFE-89B7-A5405D2050C1}" type="slidenum">
              <a:rPr lang="en-US" smtClean="0"/>
              <a:pPr eaLnBrk="1" hangingPunct="1"/>
              <a:t>9</a:t>
            </a:fld>
            <a:endParaRPr lang="en-US" dirty="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b="1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9756A7-3906-4CFE-89B7-A5405D2050C1}" type="slidenum">
              <a:rPr lang="en-US" smtClean="0"/>
              <a:pPr eaLnBrk="1" hangingPunct="1"/>
              <a:t>10</a:t>
            </a:fld>
            <a:endParaRPr lang="en-US" dirty="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b="1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EB67807-E839-4444-AFD6-F10E34745A6A}" type="slidenum">
              <a:rPr lang="en-US" smtClean="0"/>
              <a:pPr eaLnBrk="1" hangingPunct="1"/>
              <a:t>11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1F219-5838-43D8-B75C-20084ADDAA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3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CD27C-763E-474B-9E1B-6FA89F192B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137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9DFEF-21E5-42D7-BF57-8DEE7B3C84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449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3737F-2EB1-4782-BB15-4BDA3E253C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564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 txBox="1">
            <a:spLocks/>
          </p:cNvSpPr>
          <p:nvPr userDrawn="1"/>
        </p:nvSpPr>
        <p:spPr bwMode="auto">
          <a:xfrm>
            <a:off x="457200" y="457201"/>
            <a:ext cx="8229600" cy="78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800" dirty="0" smtClean="0"/>
              <a:t>	The U.S. International Trade Commission</a:t>
            </a:r>
            <a:endParaRPr lang="en-US" sz="2800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04800"/>
            <a:ext cx="950913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3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55FD5-5850-46C7-A9C1-721DFB5E16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559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61C93-DABD-4654-A45F-EEE8697926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448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A5C82-E814-43B8-8D08-407CD6DCA8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78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A8E7E-051F-4136-BA39-664D613446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14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E8636-0367-45CF-8952-6868457739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264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BB2DA-BA5A-4AE2-BCE8-1BED2AD6E1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93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6CC7E-B6D8-48A4-8FD8-DF3B2D37BE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728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4A07C8A-8814-443A-80CF-E04A6B51AA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itc.gov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Elizabeth.Nesbitt@USITC.gov" TargetMode="Externa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www.usitc.gov/publications/332/journals/biotechnology_china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sitc.gov/journals/Nesbitt_etal_ChinaBioenergy.pdf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47700" y="1524000"/>
            <a:ext cx="7772400" cy="1470025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accent2"/>
                </a:solidFill>
              </a:rPr>
              <a:t>China’s Bioenergy Industry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62100" y="3276600"/>
            <a:ext cx="5943600" cy="685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None/>
            </a:pPr>
            <a:r>
              <a:rPr lang="en-US" sz="2000" dirty="0" smtClean="0">
                <a:solidFill>
                  <a:schemeClr val="accent2"/>
                </a:solidFill>
              </a:rPr>
              <a:t>U.S. International Trade Commission</a:t>
            </a: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en-US" sz="2000" dirty="0" smtClean="0">
                <a:solidFill>
                  <a:schemeClr val="accent2"/>
                </a:solidFill>
              </a:rPr>
              <a:t>November 16, 2011</a:t>
            </a:r>
          </a:p>
        </p:txBody>
      </p:sp>
      <p:pic>
        <p:nvPicPr>
          <p:cNvPr id="2052" name="Picture 7" descr="USITC banner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09600"/>
            <a:ext cx="72390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1516063" y="4343400"/>
            <a:ext cx="64008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chemeClr val="accent2"/>
                </a:solidFill>
              </a:rPr>
              <a:t>Elizabeth R. Nesbitt</a:t>
            </a:r>
          </a:p>
          <a:p>
            <a:pPr algn="ctr">
              <a:spcBef>
                <a:spcPct val="20000"/>
              </a:spcBef>
            </a:pPr>
            <a:r>
              <a:rPr lang="en-US" sz="2400" i="1" dirty="0">
                <a:solidFill>
                  <a:schemeClr val="accent2"/>
                </a:solidFill>
              </a:rPr>
              <a:t>International Trade Analyst for Biotechnology and Nanotechnology</a:t>
            </a:r>
          </a:p>
          <a:p>
            <a:pPr algn="ctr">
              <a:spcBef>
                <a:spcPct val="20000"/>
              </a:spcBef>
            </a:pPr>
            <a:r>
              <a:rPr lang="en-US" sz="2400" dirty="0">
                <a:solidFill>
                  <a:schemeClr val="accent2"/>
                </a:solidFill>
              </a:rPr>
              <a:t>U.S. International Trade Commission </a:t>
            </a:r>
          </a:p>
          <a:p>
            <a:pPr algn="ctr">
              <a:spcBef>
                <a:spcPct val="20000"/>
              </a:spcBef>
            </a:pPr>
            <a:r>
              <a:rPr lang="en-US" sz="2400" i="1" dirty="0">
                <a:hlinkClick r:id="rId5"/>
              </a:rPr>
              <a:t>Elizabeth.Nesbitt@USITC.gov</a:t>
            </a:r>
            <a:r>
              <a:rPr lang="en-US" sz="2400" i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295400"/>
            <a:ext cx="8534400" cy="54102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sz="1800" b="1" u="sng" dirty="0" smtClean="0">
                <a:solidFill>
                  <a:schemeClr val="accent2"/>
                </a:solidFill>
              </a:rPr>
              <a:t>Outlook for biobased chemicals?</a:t>
            </a:r>
            <a:r>
              <a:rPr lang="en-US" sz="1800" b="1" dirty="0" smtClean="0">
                <a:solidFill>
                  <a:schemeClr val="accent2"/>
                </a:solidFill>
              </a:rPr>
              <a:t> </a:t>
            </a:r>
          </a:p>
          <a:p>
            <a:pPr eaLnBrk="1" hangingPunct="1"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Higher costs and prices </a:t>
            </a:r>
            <a:r>
              <a:rPr lang="en-US" sz="1800" b="1" dirty="0">
                <a:solidFill>
                  <a:schemeClr val="accent2"/>
                </a:solidFill>
              </a:rPr>
              <a:t>because of changing market </a:t>
            </a:r>
            <a:r>
              <a:rPr lang="en-US" sz="1800" b="1" dirty="0" smtClean="0">
                <a:solidFill>
                  <a:schemeClr val="accent2"/>
                </a:solidFill>
              </a:rPr>
              <a:t>conditions</a:t>
            </a:r>
          </a:p>
          <a:p>
            <a:pPr lvl="1" eaLnBrk="1" hangingPunct="1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Manufacturing costs, export </a:t>
            </a:r>
            <a:r>
              <a:rPr lang="en-US" sz="1800" b="1" dirty="0">
                <a:solidFill>
                  <a:schemeClr val="accent2"/>
                </a:solidFill>
              </a:rPr>
              <a:t>prices </a:t>
            </a:r>
            <a:r>
              <a:rPr lang="en-US" sz="1800" b="1" dirty="0" smtClean="0">
                <a:solidFill>
                  <a:schemeClr val="accent2"/>
                </a:solidFill>
              </a:rPr>
              <a:t>pushing </a:t>
            </a:r>
            <a:r>
              <a:rPr lang="en-US" sz="1800" b="1" dirty="0">
                <a:solidFill>
                  <a:schemeClr val="accent2"/>
                </a:solidFill>
              </a:rPr>
              <a:t>closer to those of </a:t>
            </a:r>
            <a:r>
              <a:rPr lang="en-US" sz="1800" b="1" dirty="0" smtClean="0">
                <a:solidFill>
                  <a:schemeClr val="accent2"/>
                </a:solidFill>
              </a:rPr>
              <a:t>United States</a:t>
            </a:r>
          </a:p>
          <a:p>
            <a:pPr lvl="1" eaLnBrk="1" hangingPunct="1">
              <a:defRPr/>
            </a:pPr>
            <a:r>
              <a:rPr lang="en-US" sz="1800" b="1" dirty="0">
                <a:solidFill>
                  <a:schemeClr val="accent2"/>
                </a:solidFill>
              </a:rPr>
              <a:t>P</a:t>
            </a:r>
            <a:r>
              <a:rPr lang="en-US" sz="1800" b="1" dirty="0" smtClean="0">
                <a:solidFill>
                  <a:schemeClr val="accent2"/>
                </a:solidFill>
              </a:rPr>
              <a:t>rofit </a:t>
            </a:r>
            <a:r>
              <a:rPr lang="en-US" sz="1800" b="1" dirty="0">
                <a:solidFill>
                  <a:schemeClr val="accent2"/>
                </a:solidFill>
              </a:rPr>
              <a:t>margins </a:t>
            </a:r>
            <a:r>
              <a:rPr lang="en-US" sz="1800" b="1" dirty="0" smtClean="0">
                <a:solidFill>
                  <a:schemeClr val="accent2"/>
                </a:solidFill>
              </a:rPr>
              <a:t>narrowing</a:t>
            </a:r>
          </a:p>
          <a:p>
            <a:pPr eaLnBrk="1" hangingPunct="1"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Bulk </a:t>
            </a:r>
            <a:r>
              <a:rPr lang="en-US" sz="1800" b="1" dirty="0">
                <a:solidFill>
                  <a:schemeClr val="accent2"/>
                </a:solidFill>
              </a:rPr>
              <a:t>Chinese chemical </a:t>
            </a:r>
            <a:r>
              <a:rPr lang="en-US" sz="1800" b="1" dirty="0" smtClean="0">
                <a:solidFill>
                  <a:schemeClr val="accent2"/>
                </a:solidFill>
              </a:rPr>
              <a:t>exports (HS 29) to major world partners: </a:t>
            </a:r>
          </a:p>
          <a:p>
            <a:pPr lvl="1" eaLnBrk="1" hangingPunct="1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Average unit values increased during 2005-10</a:t>
            </a:r>
            <a:endParaRPr lang="en-US" sz="1800" b="1" dirty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0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0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b="1" dirty="0" smtClean="0">
              <a:solidFill>
                <a:schemeClr val="accent2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F4D0753E-A372-47AE-9231-73CC0C724CC9}" type="slidenum">
              <a:rPr lang="en-US" sz="1100" smtClean="0">
                <a:solidFill>
                  <a:schemeClr val="accent2"/>
                </a:solidFill>
              </a:rPr>
              <a:pPr>
                <a:defRPr/>
              </a:pPr>
              <a:t>10</a:t>
            </a:fld>
            <a:endParaRPr lang="en-US" sz="1100" dirty="0">
              <a:solidFill>
                <a:schemeClr val="accent2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8134331"/>
              </p:ext>
            </p:extLst>
          </p:nvPr>
        </p:nvGraphicFramePr>
        <p:xfrm>
          <a:off x="1143000" y="4191000"/>
          <a:ext cx="64770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2781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1800" b="1" u="sng" dirty="0" smtClean="0">
                <a:solidFill>
                  <a:schemeClr val="accent2"/>
                </a:solidFill>
              </a:rPr>
              <a:t>Financial considerations in China for bioproducts and clean energy  </a:t>
            </a:r>
          </a:p>
          <a:p>
            <a:pPr marL="0" indent="0">
              <a:buFontTx/>
              <a:buNone/>
              <a:defRPr/>
            </a:pPr>
            <a:endParaRPr lang="en-US" sz="1800" b="1" u="sng" dirty="0" smtClean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Chinese investment in clean energy will continue </a:t>
            </a:r>
          </a:p>
          <a:p>
            <a:pPr lvl="1">
              <a:defRPr/>
            </a:pPr>
            <a:r>
              <a:rPr lang="en-US" sz="1800" b="1" dirty="0">
                <a:solidFill>
                  <a:schemeClr val="accent2"/>
                </a:solidFill>
              </a:rPr>
              <a:t>11</a:t>
            </a:r>
            <a:r>
              <a:rPr lang="en-US" sz="1800" b="1" baseline="30000" dirty="0">
                <a:solidFill>
                  <a:schemeClr val="accent2"/>
                </a:solidFill>
              </a:rPr>
              <a:t>th</a:t>
            </a:r>
            <a:r>
              <a:rPr lang="en-US" sz="1800" b="1" dirty="0">
                <a:solidFill>
                  <a:schemeClr val="accent2"/>
                </a:solidFill>
              </a:rPr>
              <a:t> 5-Year </a:t>
            </a:r>
            <a:r>
              <a:rPr lang="en-US" sz="1800" b="1" dirty="0" smtClean="0">
                <a:solidFill>
                  <a:schemeClr val="accent2"/>
                </a:solidFill>
              </a:rPr>
              <a:t>Plan: RMB </a:t>
            </a:r>
            <a:r>
              <a:rPr lang="en-US" sz="1800" b="1" dirty="0">
                <a:solidFill>
                  <a:schemeClr val="accent2"/>
                </a:solidFill>
              </a:rPr>
              <a:t>5-10 billion </a:t>
            </a:r>
            <a:r>
              <a:rPr lang="en-US" sz="1800" b="1" dirty="0" smtClean="0">
                <a:solidFill>
                  <a:schemeClr val="accent2"/>
                </a:solidFill>
              </a:rPr>
              <a:t>(~ </a:t>
            </a:r>
            <a:r>
              <a:rPr lang="en-US" sz="1800" b="1" dirty="0">
                <a:solidFill>
                  <a:schemeClr val="accent2"/>
                </a:solidFill>
              </a:rPr>
              <a:t>$700 million-$1.4 </a:t>
            </a:r>
            <a:r>
              <a:rPr lang="en-US" sz="1800" b="1" dirty="0" smtClean="0">
                <a:solidFill>
                  <a:schemeClr val="accent2"/>
                </a:solidFill>
              </a:rPr>
              <a:t>billion)</a:t>
            </a:r>
          </a:p>
          <a:p>
            <a:pPr lvl="1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2009-20: RMB </a:t>
            </a:r>
            <a:r>
              <a:rPr lang="en-US" sz="1800" b="1" dirty="0">
                <a:solidFill>
                  <a:schemeClr val="accent2"/>
                </a:solidFill>
              </a:rPr>
              <a:t>5.4 trillion </a:t>
            </a:r>
            <a:r>
              <a:rPr lang="en-US" sz="1800" b="1" dirty="0" smtClean="0">
                <a:solidFill>
                  <a:schemeClr val="accent2"/>
                </a:solidFill>
              </a:rPr>
              <a:t>(~ </a:t>
            </a:r>
            <a:r>
              <a:rPr lang="en-US" sz="1800" b="1" dirty="0">
                <a:solidFill>
                  <a:schemeClr val="accent2"/>
                </a:solidFill>
              </a:rPr>
              <a:t>$800 billion</a:t>
            </a:r>
            <a:r>
              <a:rPr lang="en-US" sz="1800" b="1" dirty="0" smtClean="0">
                <a:solidFill>
                  <a:schemeClr val="accent2"/>
                </a:solidFill>
              </a:rPr>
              <a:t>) </a:t>
            </a:r>
          </a:p>
          <a:p>
            <a:pPr lvl="2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One-third to go to </a:t>
            </a:r>
            <a:r>
              <a:rPr lang="en-US" sz="1800" b="1" dirty="0">
                <a:solidFill>
                  <a:schemeClr val="accent2"/>
                </a:solidFill>
              </a:rPr>
              <a:t>the smart grid </a:t>
            </a:r>
            <a:endParaRPr lang="en-US" sz="1800" b="1" dirty="0" smtClean="0">
              <a:solidFill>
                <a:schemeClr val="accent2"/>
              </a:solidFill>
            </a:endParaRPr>
          </a:p>
          <a:p>
            <a:pPr lvl="2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the </a:t>
            </a:r>
            <a:r>
              <a:rPr lang="en-US" sz="1800" b="1" dirty="0">
                <a:solidFill>
                  <a:schemeClr val="accent2"/>
                </a:solidFill>
              </a:rPr>
              <a:t>largest shares thereafter to hydro, wind, and nuclear power, respectively</a:t>
            </a:r>
            <a:r>
              <a:rPr lang="en-US" sz="1800" b="1" dirty="0" smtClean="0">
                <a:solidFill>
                  <a:schemeClr val="accent2"/>
                </a:solidFill>
              </a:rPr>
              <a:t>.</a:t>
            </a:r>
          </a:p>
          <a:p>
            <a:pPr marL="457200" lvl="1" indent="0">
              <a:buNone/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Funding </a:t>
            </a:r>
            <a:r>
              <a:rPr lang="en-US" sz="1800" b="1" dirty="0">
                <a:solidFill>
                  <a:schemeClr val="accent2"/>
                </a:solidFill>
              </a:rPr>
              <a:t>sources </a:t>
            </a:r>
            <a:r>
              <a:rPr lang="en-US" sz="1800" b="1" dirty="0" smtClean="0">
                <a:solidFill>
                  <a:schemeClr val="accent2"/>
                </a:solidFill>
              </a:rPr>
              <a:t>vary </a:t>
            </a:r>
          </a:p>
          <a:p>
            <a:pPr lvl="1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Lack of </a:t>
            </a:r>
            <a:r>
              <a:rPr lang="en-US" sz="1800" b="1" dirty="0">
                <a:solidFill>
                  <a:schemeClr val="accent2"/>
                </a:solidFill>
              </a:rPr>
              <a:t>domestic venture </a:t>
            </a:r>
            <a:r>
              <a:rPr lang="en-US" sz="1800" b="1" dirty="0" smtClean="0">
                <a:solidFill>
                  <a:schemeClr val="accent2"/>
                </a:solidFill>
              </a:rPr>
              <a:t>capital</a:t>
            </a:r>
          </a:p>
          <a:p>
            <a:pPr lvl="1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Combinations of internal and external company funding</a:t>
            </a:r>
          </a:p>
          <a:p>
            <a:pPr lvl="1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Stimulus </a:t>
            </a:r>
            <a:r>
              <a:rPr lang="en-US" sz="1800" b="1" dirty="0">
                <a:solidFill>
                  <a:schemeClr val="accent2"/>
                </a:solidFill>
              </a:rPr>
              <a:t>funding </a:t>
            </a:r>
            <a:r>
              <a:rPr lang="en-US" sz="1800" b="1" dirty="0" smtClean="0">
                <a:solidFill>
                  <a:schemeClr val="accent2"/>
                </a:solidFill>
              </a:rPr>
              <a:t>for infrastructure </a:t>
            </a:r>
            <a:r>
              <a:rPr lang="en-US" sz="1800" b="1" dirty="0">
                <a:solidFill>
                  <a:schemeClr val="accent2"/>
                </a:solidFill>
              </a:rPr>
              <a:t>projects during </a:t>
            </a:r>
            <a:r>
              <a:rPr lang="en-US" sz="1800" b="1" dirty="0" smtClean="0">
                <a:solidFill>
                  <a:schemeClr val="accent2"/>
                </a:solidFill>
              </a:rPr>
              <a:t>the economic </a:t>
            </a:r>
            <a:r>
              <a:rPr lang="en-US" sz="1800" b="1" dirty="0">
                <a:solidFill>
                  <a:schemeClr val="accent2"/>
                </a:solidFill>
              </a:rPr>
              <a:t>downturn</a:t>
            </a:r>
            <a:r>
              <a:rPr lang="en-US" sz="1800" b="1" dirty="0" smtClean="0">
                <a:solidFill>
                  <a:schemeClr val="accent2"/>
                </a:solidFill>
              </a:rPr>
              <a:t>.</a:t>
            </a:r>
          </a:p>
          <a:p>
            <a:pPr lvl="1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Government </a:t>
            </a:r>
            <a:r>
              <a:rPr lang="en-US" sz="1800" b="1" dirty="0">
                <a:solidFill>
                  <a:schemeClr val="accent2"/>
                </a:solidFill>
              </a:rPr>
              <a:t>funding </a:t>
            </a:r>
            <a:r>
              <a:rPr lang="en-US" sz="1800" b="1" dirty="0" smtClean="0">
                <a:solidFill>
                  <a:schemeClr val="accent2"/>
                </a:solidFill>
              </a:rPr>
              <a:t>available </a:t>
            </a:r>
            <a:r>
              <a:rPr lang="en-US" sz="1800" b="1" dirty="0">
                <a:solidFill>
                  <a:schemeClr val="accent2"/>
                </a:solidFill>
              </a:rPr>
              <a:t>for research and commercialization</a:t>
            </a:r>
            <a:r>
              <a:rPr lang="en-US" sz="1800" b="1" dirty="0" smtClean="0">
                <a:solidFill>
                  <a:schemeClr val="accent2"/>
                </a:solidFill>
              </a:rPr>
              <a:t>.</a:t>
            </a:r>
          </a:p>
          <a:p>
            <a:pPr marL="0" indent="0">
              <a:buNone/>
              <a:defRPr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F4D0753E-A372-47AE-9231-73CC0C724CC9}" type="slidenum">
              <a:rPr lang="en-US" sz="1100" smtClean="0">
                <a:solidFill>
                  <a:schemeClr val="accent2"/>
                </a:solidFill>
              </a:rPr>
              <a:pPr>
                <a:defRPr/>
              </a:pPr>
              <a:t>11</a:t>
            </a:fld>
            <a:endParaRPr lang="en-US" sz="11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752600"/>
            <a:ext cx="8229600" cy="4876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1800" b="1" u="sng" dirty="0" smtClean="0">
                <a:solidFill>
                  <a:schemeClr val="accent2"/>
                </a:solidFill>
              </a:rPr>
              <a:t>Financial considerations in China for bioproducts and clean energy </a:t>
            </a:r>
            <a:endParaRPr lang="en-US" sz="1800" b="1" dirty="0" smtClean="0">
              <a:solidFill>
                <a:schemeClr val="accent2"/>
              </a:solidFill>
            </a:endParaRPr>
          </a:p>
          <a:p>
            <a:pPr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Monetary incentives are still important</a:t>
            </a:r>
          </a:p>
          <a:p>
            <a:pPr lvl="1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Tianguan’s break-even </a:t>
            </a:r>
            <a:r>
              <a:rPr lang="en-US" sz="1800" b="1" dirty="0">
                <a:solidFill>
                  <a:schemeClr val="accent2"/>
                </a:solidFill>
              </a:rPr>
              <a:t>point </a:t>
            </a:r>
            <a:r>
              <a:rPr lang="en-US" sz="1800" b="1" dirty="0" smtClean="0">
                <a:solidFill>
                  <a:schemeClr val="accent2"/>
                </a:solidFill>
              </a:rPr>
              <a:t>for E10 is ~ RMB </a:t>
            </a:r>
            <a:r>
              <a:rPr lang="en-US" sz="1800" b="1" dirty="0">
                <a:solidFill>
                  <a:schemeClr val="accent2"/>
                </a:solidFill>
              </a:rPr>
              <a:t>9,000 per ton </a:t>
            </a:r>
            <a:endParaRPr lang="en-US" sz="1800" b="1" dirty="0" smtClean="0">
              <a:solidFill>
                <a:schemeClr val="accent2"/>
              </a:solidFill>
            </a:endParaRPr>
          </a:p>
          <a:p>
            <a:pPr lvl="1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In August 2010 the company was at ~ RMB </a:t>
            </a:r>
            <a:r>
              <a:rPr lang="en-US" sz="1800" b="1" dirty="0">
                <a:solidFill>
                  <a:schemeClr val="accent2"/>
                </a:solidFill>
              </a:rPr>
              <a:t>7,000 (about $</a:t>
            </a:r>
            <a:r>
              <a:rPr lang="en-US" sz="1800" b="1" dirty="0" smtClean="0">
                <a:solidFill>
                  <a:schemeClr val="accent2"/>
                </a:solidFill>
              </a:rPr>
              <a:t>1,029)).</a:t>
            </a:r>
          </a:p>
          <a:p>
            <a:pPr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Other funding sources for clean energy projects </a:t>
            </a:r>
          </a:p>
          <a:p>
            <a:pPr lvl="1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Carbon credits and carbon tax</a:t>
            </a:r>
          </a:p>
          <a:p>
            <a:pPr lvl="1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Investment </a:t>
            </a:r>
            <a:r>
              <a:rPr lang="en-US" sz="1800" b="1" dirty="0">
                <a:solidFill>
                  <a:schemeClr val="accent2"/>
                </a:solidFill>
              </a:rPr>
              <a:t>Association of China’s Energy Research and Development </a:t>
            </a:r>
            <a:r>
              <a:rPr lang="en-US" sz="1800" b="1" dirty="0" smtClean="0">
                <a:solidFill>
                  <a:schemeClr val="accent2"/>
                </a:solidFill>
              </a:rPr>
              <a:t>Center</a:t>
            </a:r>
            <a:endParaRPr lang="en-US" sz="1800" dirty="0" smtClean="0"/>
          </a:p>
          <a:p>
            <a:pPr>
              <a:defRPr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F4D0753E-A372-47AE-9231-73CC0C724CC9}" type="slidenum">
              <a:rPr lang="en-US" sz="1100" smtClean="0">
                <a:solidFill>
                  <a:schemeClr val="accent2"/>
                </a:solidFill>
              </a:rPr>
              <a:pPr>
                <a:defRPr/>
              </a:pPr>
              <a:t>12</a:t>
            </a:fld>
            <a:endParaRPr lang="en-US" sz="11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79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1800" b="1" u="sng" dirty="0" smtClean="0">
                <a:solidFill>
                  <a:schemeClr val="accent2"/>
                </a:solidFill>
              </a:rPr>
              <a:t>Domestic and International Collaborations</a:t>
            </a:r>
          </a:p>
          <a:p>
            <a:pPr marL="0" indent="0">
              <a:buFontTx/>
              <a:buNone/>
              <a:defRPr/>
            </a:pPr>
            <a:endParaRPr lang="en-US" sz="1800" b="1" u="sng" dirty="0" smtClean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At </a:t>
            </a:r>
            <a:r>
              <a:rPr lang="en-US" sz="1800" b="1" dirty="0">
                <a:solidFill>
                  <a:schemeClr val="accent2"/>
                </a:solidFill>
              </a:rPr>
              <a:t>the industry level, at universities, and </a:t>
            </a:r>
            <a:r>
              <a:rPr lang="en-US" sz="1800" b="1" dirty="0" smtClean="0">
                <a:solidFill>
                  <a:schemeClr val="accent2"/>
                </a:solidFill>
              </a:rPr>
              <a:t>many </a:t>
            </a:r>
            <a:r>
              <a:rPr lang="en-US" sz="1800" b="1" dirty="0">
                <a:solidFill>
                  <a:schemeClr val="accent2"/>
                </a:solidFill>
              </a:rPr>
              <a:t>combinations thereof</a:t>
            </a:r>
            <a:r>
              <a:rPr lang="en-US" sz="1800" b="1" dirty="0" smtClean="0">
                <a:solidFill>
                  <a:schemeClr val="accent2"/>
                </a:solidFill>
              </a:rPr>
              <a:t>.</a:t>
            </a:r>
          </a:p>
          <a:p>
            <a:pPr marL="0" indent="0">
              <a:buFontTx/>
              <a:buNone/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sz="1800" b="1" dirty="0">
                <a:solidFill>
                  <a:schemeClr val="accent2"/>
                </a:solidFill>
              </a:rPr>
              <a:t>International </a:t>
            </a:r>
            <a:r>
              <a:rPr lang="en-US" sz="1800" b="1" dirty="0" smtClean="0">
                <a:solidFill>
                  <a:schemeClr val="accent2"/>
                </a:solidFill>
              </a:rPr>
              <a:t>collaboration </a:t>
            </a:r>
            <a:r>
              <a:rPr lang="en-US" sz="1800" b="1" dirty="0">
                <a:solidFill>
                  <a:schemeClr val="accent2"/>
                </a:solidFill>
              </a:rPr>
              <a:t>is strongly promoted in </a:t>
            </a:r>
            <a:r>
              <a:rPr lang="en-US" sz="1800" b="1" dirty="0" smtClean="0">
                <a:solidFill>
                  <a:schemeClr val="accent2"/>
                </a:solidFill>
              </a:rPr>
              <a:t>China. </a:t>
            </a:r>
          </a:p>
          <a:p>
            <a:pPr>
              <a:defRPr/>
            </a:pPr>
            <a:endParaRPr lang="en-US" sz="1800" b="1" dirty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sz="1800" b="1" dirty="0">
                <a:solidFill>
                  <a:schemeClr val="accent2"/>
                </a:solidFill>
              </a:rPr>
              <a:t>Foreign entities </a:t>
            </a:r>
            <a:r>
              <a:rPr lang="en-US" sz="1800" b="1" dirty="0" smtClean="0">
                <a:solidFill>
                  <a:schemeClr val="accent2"/>
                </a:solidFill>
              </a:rPr>
              <a:t>are active </a:t>
            </a:r>
            <a:r>
              <a:rPr lang="en-US" sz="1800" b="1" dirty="0">
                <a:solidFill>
                  <a:schemeClr val="accent2"/>
                </a:solidFill>
              </a:rPr>
              <a:t>in Chinese bioenergy and biobased chemicals technology exchange and </a:t>
            </a:r>
            <a:r>
              <a:rPr lang="en-US" sz="1800" b="1" dirty="0" smtClean="0">
                <a:solidFill>
                  <a:schemeClr val="accent2"/>
                </a:solidFill>
              </a:rPr>
              <a:t>strategic alliances. </a:t>
            </a:r>
          </a:p>
          <a:p>
            <a:pPr marL="0" indent="0">
              <a:buFontTx/>
              <a:buNone/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sz="1800" b="1" dirty="0">
                <a:solidFill>
                  <a:schemeClr val="accent2"/>
                </a:solidFill>
              </a:rPr>
              <a:t>Although China's recent indigenous innovation policies may impact innovations in bioenergy, </a:t>
            </a:r>
            <a:r>
              <a:rPr lang="en-US" sz="1800" b="1" dirty="0" smtClean="0">
                <a:solidFill>
                  <a:schemeClr val="accent2"/>
                </a:solidFill>
              </a:rPr>
              <a:t>the </a:t>
            </a:r>
            <a:r>
              <a:rPr lang="en-US" sz="1800" b="1" dirty="0">
                <a:solidFill>
                  <a:schemeClr val="accent2"/>
                </a:solidFill>
              </a:rPr>
              <a:t>Chinese experts stated that China's international intellectual property collaboration will not be held up by such policies.</a:t>
            </a:r>
            <a:endParaRPr lang="en-US" sz="1800" b="1" dirty="0" smtClean="0">
              <a:solidFill>
                <a:schemeClr val="accent2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F4D0753E-A372-47AE-9231-73CC0C724CC9}" type="slidenum">
              <a:rPr lang="en-US" sz="1100" smtClean="0">
                <a:solidFill>
                  <a:schemeClr val="accent2"/>
                </a:solidFill>
              </a:rPr>
              <a:pPr>
                <a:defRPr/>
              </a:pPr>
              <a:t>13</a:t>
            </a:fld>
            <a:endParaRPr lang="en-US" sz="11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1600200"/>
            <a:ext cx="73152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 smtClean="0">
                <a:solidFill>
                  <a:schemeClr val="accent6"/>
                </a:solidFill>
              </a:rPr>
              <a:t/>
            </a:r>
            <a:br>
              <a:rPr lang="en-US" sz="1800" dirty="0" smtClean="0">
                <a:solidFill>
                  <a:schemeClr val="accent6"/>
                </a:solidFill>
              </a:rPr>
            </a:br>
            <a:r>
              <a:rPr lang="en-US" sz="1800" dirty="0">
                <a:solidFill>
                  <a:schemeClr val="accent6"/>
                </a:solidFill>
              </a:rPr>
              <a:t/>
            </a:r>
            <a:br>
              <a:rPr lang="en-US" sz="1800" dirty="0">
                <a:solidFill>
                  <a:schemeClr val="accent6"/>
                </a:solidFill>
              </a:rPr>
            </a:br>
            <a:r>
              <a:rPr lang="en-US" sz="1800" dirty="0" smtClean="0">
                <a:solidFill>
                  <a:schemeClr val="accent6"/>
                </a:solidFill>
              </a:rPr>
              <a:t/>
            </a:r>
            <a:br>
              <a:rPr lang="en-US" sz="1800" dirty="0" smtClean="0">
                <a:solidFill>
                  <a:schemeClr val="accent6"/>
                </a:solidFill>
              </a:rPr>
            </a:br>
            <a:r>
              <a:rPr lang="en-US" sz="1800" dirty="0" smtClean="0">
                <a:solidFill>
                  <a:schemeClr val="accent6"/>
                </a:solidFill>
              </a:rPr>
              <a:t>References</a:t>
            </a:r>
            <a:br>
              <a:rPr lang="en-US" sz="1800" dirty="0" smtClean="0">
                <a:solidFill>
                  <a:schemeClr val="accent6"/>
                </a:solidFill>
              </a:rPr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dirty="0" smtClean="0"/>
              <a:t>“Industrial Biotechnology in China Amidst Changing Market Conditions”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1800" dirty="0" smtClean="0">
                <a:hlinkClick r:id="rId3" action="ppaction://hlinkfile"/>
              </a:rPr>
              <a:t>www.usitc.gov/publications/332/journals/biotechnology_china.pdf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1400" dirty="0" smtClean="0"/>
              <a:t>(published February 2009 in the </a:t>
            </a:r>
            <a:r>
              <a:rPr lang="en-US" sz="1400" i="1" dirty="0" smtClean="0"/>
              <a:t>Journal of International Commerce and Economics</a:t>
            </a:r>
            <a:r>
              <a:rPr lang="en-US" sz="1400" dirty="0" smtClean="0"/>
              <a:t>)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800" dirty="0" smtClean="0"/>
              <a:t>“China's Vision for Renewable Energy: The Status of Bioenergy </a:t>
            </a:r>
            <a:br>
              <a:rPr lang="en-US" sz="1800" dirty="0" smtClean="0"/>
            </a:br>
            <a:r>
              <a:rPr lang="en-US" sz="1800" dirty="0" smtClean="0"/>
              <a:t>and Bioproduct Research and Commercialization</a:t>
            </a:r>
            <a:r>
              <a:rPr lang="en-US" sz="1800" i="1" dirty="0" smtClean="0"/>
              <a:t>”</a:t>
            </a:r>
            <a:r>
              <a:rPr lang="en-US" sz="1800" b="1" i="1" dirty="0" smtClean="0"/>
              <a:t/>
            </a:r>
            <a:br>
              <a:rPr lang="en-US" sz="1800" b="1" i="1" dirty="0" smtClean="0"/>
            </a:br>
            <a:r>
              <a:rPr lang="en-US" sz="1800" dirty="0">
                <a:hlinkClick r:id="rId4"/>
              </a:rPr>
              <a:t>http://</a:t>
            </a:r>
            <a:r>
              <a:rPr lang="en-US" sz="1800" dirty="0" smtClean="0">
                <a:hlinkClick r:id="rId4"/>
              </a:rPr>
              <a:t>www.usitc.gov/journals/Nesbitt_etal_ChinaBioenergy.pdf</a:t>
            </a:r>
            <a:r>
              <a:rPr lang="en-US" sz="1800" dirty="0" smtClean="0"/>
              <a:t> </a:t>
            </a:r>
            <a:r>
              <a:rPr lang="en-US" sz="1200" b="1" i="1" dirty="0" smtClean="0"/>
              <a:t/>
            </a:r>
            <a:br>
              <a:rPr lang="en-US" sz="1200" b="1" i="1" dirty="0" smtClean="0"/>
            </a:br>
            <a:r>
              <a:rPr lang="en-US" sz="1400" dirty="0" smtClean="0"/>
              <a:t>(published August 2011 in the </a:t>
            </a:r>
            <a:r>
              <a:rPr lang="en-US" sz="1400" i="1" dirty="0" smtClean="0"/>
              <a:t>Journal of International Commerce and Economics</a:t>
            </a:r>
            <a:r>
              <a:rPr lang="en-US" sz="1400" dirty="0" smtClean="0"/>
              <a:t>)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>
                <a:solidFill>
                  <a:schemeClr val="accent6"/>
                </a:solidFill>
              </a:rPr>
              <a:t/>
            </a:r>
            <a:br>
              <a:rPr lang="en-US" sz="1400" dirty="0">
                <a:solidFill>
                  <a:schemeClr val="accent6"/>
                </a:solidFill>
              </a:rPr>
            </a:br>
            <a:endParaRPr lang="en-US" sz="1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F4D0753E-A372-47AE-9231-73CC0C724CC9}" type="slidenum">
              <a:rPr lang="en-US" sz="1100" smtClean="0">
                <a:solidFill>
                  <a:schemeClr val="accent2"/>
                </a:solidFill>
              </a:rPr>
              <a:pPr>
                <a:defRPr/>
              </a:pPr>
              <a:t>14</a:t>
            </a:fld>
            <a:endParaRPr lang="en-US" sz="11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21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				</a:t>
            </a:r>
            <a:r>
              <a:rPr lang="en-US" sz="4000" b="1" i="1" dirty="0" smtClean="0">
                <a:solidFill>
                  <a:srgbClr val="006699"/>
                </a:solidFill>
              </a:rPr>
              <a:t>Thank you!</a:t>
            </a:r>
          </a:p>
          <a:p>
            <a:pPr algn="ctr" eaLnBrk="1" hangingPunct="1">
              <a:buFontTx/>
              <a:buNone/>
            </a:pPr>
            <a:r>
              <a:rPr lang="en-US" sz="4000" b="1" i="1" dirty="0" smtClean="0">
                <a:solidFill>
                  <a:srgbClr val="006699"/>
                </a:solidFill>
              </a:rPr>
              <a:t>Any questions?</a:t>
            </a:r>
          </a:p>
          <a:p>
            <a:pPr eaLnBrk="1" hangingPunct="1"/>
            <a:endParaRPr lang="en-US" sz="4000" b="1" i="1" dirty="0" smtClean="0">
              <a:solidFill>
                <a:srgbClr val="006699"/>
              </a:solidFill>
            </a:endParaRPr>
          </a:p>
          <a:p>
            <a:pPr eaLnBrk="1" hangingPunct="1">
              <a:buFontTx/>
              <a:buNone/>
            </a:pPr>
            <a:r>
              <a:rPr lang="en-US" sz="4000" b="1" i="1" dirty="0" smtClean="0">
                <a:solidFill>
                  <a:srgbClr val="006699"/>
                </a:solidFill>
              </a:rPr>
              <a:t>				</a:t>
            </a:r>
            <a:endParaRPr lang="en-US" sz="2400" i="1" dirty="0" smtClean="0"/>
          </a:p>
          <a:p>
            <a:pPr eaLnBrk="1" hangingPunct="1">
              <a:buFontTx/>
              <a:buNone/>
            </a:pPr>
            <a:r>
              <a:rPr lang="en-US" sz="2800" i="1" dirty="0" smtClean="0"/>
              <a:t>		</a:t>
            </a:r>
            <a:endParaRPr lang="en-US" sz="2800" b="1" i="1" dirty="0" smtClean="0">
              <a:solidFill>
                <a:srgbClr val="006699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F4D0753E-A372-47AE-9231-73CC0C724CC9}" type="slidenum">
              <a:rPr lang="en-US" sz="1100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sz="11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dirty="0" smtClean="0">
                <a:solidFill>
                  <a:schemeClr val="accent2"/>
                </a:solidFill>
              </a:rPr>
              <a:t>An independent, quasijudicial Federal agency with broad investigative responsibilities on matters of trade that: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4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dirty="0" smtClean="0">
                <a:solidFill>
                  <a:schemeClr val="accent2"/>
                </a:solidFill>
              </a:rPr>
              <a:t>	(</a:t>
            </a:r>
            <a:r>
              <a:rPr lang="en-US" sz="2000" dirty="0" smtClean="0">
                <a:solidFill>
                  <a:schemeClr val="accent2"/>
                </a:solidFill>
              </a:rPr>
              <a:t>1) 	administers U.S. trade remedy laws within its mandate in a fair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		and objective manner;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	(2) 	provides the President, USTR, and Congress with independent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		analysis, information, and support on matters of tariffs,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		international trade, and U.S. competitiveness; and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dirty="0" smtClean="0">
                <a:solidFill>
                  <a:schemeClr val="accent2"/>
                </a:solidFill>
              </a:rPr>
              <a:t>	(3) 	maintains the Harmonized Tariff Schedule of the United States.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dirty="0">
                <a:solidFill>
                  <a:schemeClr val="accent6"/>
                </a:solidFill>
              </a:rPr>
              <a:t>The views presented are solely those of the author(s) and do not represent the </a:t>
            </a:r>
            <a:r>
              <a:rPr lang="en-US" sz="2000" dirty="0" smtClean="0">
                <a:solidFill>
                  <a:schemeClr val="accent6"/>
                </a:solidFill>
              </a:rPr>
              <a:t>opinions </a:t>
            </a:r>
            <a:r>
              <a:rPr lang="en-US" sz="2000" dirty="0">
                <a:solidFill>
                  <a:schemeClr val="accent6"/>
                </a:solidFill>
              </a:rPr>
              <a:t>of the Commission or any of its Commissioners.   </a:t>
            </a:r>
            <a:br>
              <a:rPr lang="en-US" sz="2000" dirty="0">
                <a:solidFill>
                  <a:schemeClr val="accent6"/>
                </a:solidFill>
              </a:rPr>
            </a:br>
            <a:endParaRPr lang="en-US" sz="20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dirty="0" smtClean="0">
                <a:solidFill>
                  <a:schemeClr val="accent2"/>
                </a:solidFill>
              </a:rPr>
              <a:t>	</a:t>
            </a:r>
            <a:endParaRPr lang="en-US" sz="20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dirty="0" smtClean="0">
              <a:solidFill>
                <a:schemeClr val="accent2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F4D0753E-A372-47AE-9231-73CC0C724CC9}" type="slidenum">
              <a:rPr lang="en-US" sz="1100" smtClean="0">
                <a:solidFill>
                  <a:schemeClr val="accent2"/>
                </a:solidFill>
              </a:rPr>
              <a:pPr>
                <a:defRPr/>
              </a:pPr>
              <a:t>2</a:t>
            </a:fld>
            <a:endParaRPr lang="en-US" sz="11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90161308"/>
              </p:ext>
            </p:extLst>
          </p:nvPr>
        </p:nvGraphicFramePr>
        <p:xfrm>
          <a:off x="762000" y="1143000"/>
          <a:ext cx="80010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9188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828800"/>
            <a:ext cx="86106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solidFill>
                  <a:schemeClr val="accent2"/>
                </a:solidFill>
              </a:rPr>
              <a:t>Factors spurring industrial biotechnology use in China include: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solidFill>
                  <a:schemeClr val="accent2"/>
                </a:solidFill>
              </a:rPr>
              <a:t>		- longstanding use of fermentation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solidFill>
                  <a:schemeClr val="accent2"/>
                </a:solidFill>
              </a:rPr>
              <a:t>		- energy security concerns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solidFill>
                  <a:schemeClr val="accent2"/>
                </a:solidFill>
              </a:rPr>
              <a:t>		- increasing national energy consumption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solidFill>
                  <a:schemeClr val="accent2"/>
                </a:solidFill>
              </a:rPr>
              <a:t>	 	- volatility in fossil fuel prices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>
                <a:solidFill>
                  <a:schemeClr val="accent2"/>
                </a:solidFill>
              </a:rPr>
              <a:t>		- environmental concerns. 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sz="20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dirty="0" smtClean="0">
              <a:solidFill>
                <a:schemeClr val="accent2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F4D0753E-A372-47AE-9231-73CC0C724CC9}" type="slidenum">
              <a:rPr lang="en-US" sz="1100" smtClean="0">
                <a:solidFill>
                  <a:schemeClr val="accent2"/>
                </a:solidFill>
              </a:rPr>
              <a:pPr>
                <a:defRPr/>
              </a:pPr>
              <a:t>4</a:t>
            </a:fld>
            <a:endParaRPr lang="en-US" sz="11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42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95400"/>
            <a:ext cx="8153400" cy="52578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2000" b="1" i="1" u="sng" dirty="0" smtClean="0">
                <a:solidFill>
                  <a:schemeClr val="accent2"/>
                </a:solidFill>
              </a:rPr>
              <a:t>Bottom Line </a:t>
            </a:r>
          </a:p>
          <a:p>
            <a:endParaRPr lang="en-US" sz="1800" b="1" dirty="0" smtClean="0">
              <a:solidFill>
                <a:schemeClr val="accent2"/>
              </a:solidFill>
            </a:endParaRPr>
          </a:p>
          <a:p>
            <a:r>
              <a:rPr lang="en-US" sz="1800" b="1" dirty="0" smtClean="0">
                <a:solidFill>
                  <a:schemeClr val="accent2"/>
                </a:solidFill>
              </a:rPr>
              <a:t>China </a:t>
            </a:r>
            <a:r>
              <a:rPr lang="en-US" sz="1800" b="1" dirty="0">
                <a:solidFill>
                  <a:schemeClr val="accent2"/>
                </a:solidFill>
              </a:rPr>
              <a:t>is proactively promoting </a:t>
            </a:r>
            <a:r>
              <a:rPr lang="en-US" sz="1800" b="1" dirty="0" smtClean="0">
                <a:solidFill>
                  <a:schemeClr val="accent2"/>
                </a:solidFill>
              </a:rPr>
              <a:t>production/use </a:t>
            </a:r>
            <a:r>
              <a:rPr lang="en-US" sz="1800" b="1" dirty="0">
                <a:solidFill>
                  <a:schemeClr val="accent2"/>
                </a:solidFill>
              </a:rPr>
              <a:t>of renewable </a:t>
            </a:r>
            <a:r>
              <a:rPr lang="en-US" sz="1800" b="1" dirty="0" smtClean="0">
                <a:solidFill>
                  <a:schemeClr val="accent2"/>
                </a:solidFill>
              </a:rPr>
              <a:t>energy </a:t>
            </a:r>
          </a:p>
          <a:p>
            <a:pPr lvl="1"/>
            <a:r>
              <a:rPr lang="en-US" sz="1800" b="1" dirty="0" smtClean="0">
                <a:solidFill>
                  <a:schemeClr val="accent2"/>
                </a:solidFill>
              </a:rPr>
              <a:t>Demonstration-scale </a:t>
            </a:r>
            <a:r>
              <a:rPr lang="en-US" sz="1800" b="1" dirty="0">
                <a:solidFill>
                  <a:schemeClr val="accent2"/>
                </a:solidFill>
              </a:rPr>
              <a:t>biofuels </a:t>
            </a:r>
            <a:r>
              <a:rPr lang="en-US" sz="1800" b="1" dirty="0" smtClean="0">
                <a:solidFill>
                  <a:schemeClr val="accent2"/>
                </a:solidFill>
              </a:rPr>
              <a:t>facilities are starting up rapidly </a:t>
            </a:r>
          </a:p>
          <a:p>
            <a:pPr lvl="1"/>
            <a:r>
              <a:rPr lang="en-US" sz="1800" b="1" dirty="0" smtClean="0">
                <a:solidFill>
                  <a:schemeClr val="accent2"/>
                </a:solidFill>
              </a:rPr>
              <a:t>Biogas is being commercialized</a:t>
            </a:r>
          </a:p>
          <a:p>
            <a:pPr lvl="1"/>
            <a:r>
              <a:rPr lang="en-US" sz="1800" b="1" dirty="0" smtClean="0">
                <a:solidFill>
                  <a:schemeClr val="accent2"/>
                </a:solidFill>
              </a:rPr>
              <a:t>Sources of bioenergy are being combined </a:t>
            </a:r>
            <a:r>
              <a:rPr lang="en-US" sz="1800" b="1" dirty="0">
                <a:solidFill>
                  <a:schemeClr val="accent2"/>
                </a:solidFill>
              </a:rPr>
              <a:t>to optimize power </a:t>
            </a:r>
            <a:r>
              <a:rPr lang="en-US" sz="1800" b="1" dirty="0" smtClean="0">
                <a:solidFill>
                  <a:schemeClr val="accent2"/>
                </a:solidFill>
              </a:rPr>
              <a:t>generation</a:t>
            </a:r>
          </a:p>
          <a:p>
            <a:pPr marL="457200" lvl="1" indent="0">
              <a:buNone/>
            </a:pPr>
            <a:r>
              <a:rPr lang="en-US" sz="1800" b="1" dirty="0" smtClean="0">
                <a:solidFill>
                  <a:schemeClr val="accent2"/>
                </a:solidFill>
              </a:rPr>
              <a:t> </a:t>
            </a:r>
            <a:endParaRPr lang="en-US" sz="1800" b="1" dirty="0">
              <a:solidFill>
                <a:schemeClr val="accent2"/>
              </a:solidFill>
            </a:endParaRPr>
          </a:p>
          <a:p>
            <a:pPr marL="342900" lvl="1" indent="-342900">
              <a:buFontTx/>
              <a:buChar char="•"/>
            </a:pPr>
            <a:r>
              <a:rPr lang="en-US" sz="1800" b="1" dirty="0" smtClean="0">
                <a:solidFill>
                  <a:schemeClr val="accent2"/>
                </a:solidFill>
              </a:rPr>
              <a:t>Biofuels </a:t>
            </a:r>
            <a:r>
              <a:rPr lang="en-US" sz="1800" b="1" dirty="0">
                <a:solidFill>
                  <a:schemeClr val="accent2"/>
                </a:solidFill>
              </a:rPr>
              <a:t>and chemicals tracks are </a:t>
            </a:r>
            <a:r>
              <a:rPr lang="en-US" sz="1800" b="1" dirty="0" smtClean="0">
                <a:solidFill>
                  <a:schemeClr val="accent2"/>
                </a:solidFill>
              </a:rPr>
              <a:t>converging</a:t>
            </a:r>
          </a:p>
          <a:p>
            <a:pPr marL="742950" lvl="2" indent="-342900"/>
            <a:r>
              <a:rPr lang="en-US" sz="1800" b="1" dirty="0" smtClean="0">
                <a:solidFill>
                  <a:schemeClr val="accent2"/>
                </a:solidFill>
              </a:rPr>
              <a:t>More </a:t>
            </a:r>
            <a:r>
              <a:rPr lang="en-US" sz="1800" b="1" dirty="0">
                <a:solidFill>
                  <a:schemeClr val="accent2"/>
                </a:solidFill>
              </a:rPr>
              <a:t>companies proactively develop integrated </a:t>
            </a:r>
            <a:r>
              <a:rPr lang="en-US" sz="1800" b="1" dirty="0" smtClean="0">
                <a:solidFill>
                  <a:schemeClr val="accent2"/>
                </a:solidFill>
              </a:rPr>
              <a:t>biorefineries</a:t>
            </a:r>
          </a:p>
          <a:p>
            <a:pPr marL="742950" lvl="2" indent="-342900"/>
            <a:r>
              <a:rPr lang="en-US" sz="1800" b="1" dirty="0" smtClean="0">
                <a:solidFill>
                  <a:schemeClr val="accent2"/>
                </a:solidFill>
              </a:rPr>
              <a:t>Other </a:t>
            </a:r>
            <a:r>
              <a:rPr lang="en-US" sz="1800" b="1" dirty="0">
                <a:solidFill>
                  <a:schemeClr val="accent2"/>
                </a:solidFill>
              </a:rPr>
              <a:t>production of bio-based chemicals is also being </a:t>
            </a:r>
            <a:r>
              <a:rPr lang="en-US" sz="1800" b="1" dirty="0" smtClean="0">
                <a:solidFill>
                  <a:schemeClr val="accent2"/>
                </a:solidFill>
              </a:rPr>
              <a:t>developed</a:t>
            </a:r>
            <a:endParaRPr lang="en-US" sz="1800" b="1" dirty="0">
              <a:solidFill>
                <a:schemeClr val="accent2"/>
              </a:solidFill>
            </a:endParaRPr>
          </a:p>
          <a:p>
            <a:endParaRPr lang="en-US" sz="1800" b="1" dirty="0" smtClean="0">
              <a:solidFill>
                <a:schemeClr val="accent2"/>
              </a:solidFill>
            </a:endParaRPr>
          </a:p>
          <a:p>
            <a:r>
              <a:rPr lang="en-US" sz="1800" b="1" dirty="0" smtClean="0">
                <a:solidFill>
                  <a:schemeClr val="accent2"/>
                </a:solidFill>
              </a:rPr>
              <a:t>Expansion targets may be hindered</a:t>
            </a:r>
          </a:p>
          <a:p>
            <a:pPr lvl="1"/>
            <a:r>
              <a:rPr lang="en-US" sz="1800" b="1" dirty="0" smtClean="0">
                <a:solidFill>
                  <a:schemeClr val="accent2"/>
                </a:solidFill>
              </a:rPr>
              <a:t>Grain use restrictions</a:t>
            </a:r>
          </a:p>
          <a:p>
            <a:pPr lvl="1"/>
            <a:r>
              <a:rPr lang="en-US" sz="1800" b="1" dirty="0" smtClean="0">
                <a:solidFill>
                  <a:schemeClr val="accent2"/>
                </a:solidFill>
              </a:rPr>
              <a:t>Technical/economic difficulties: alternative feedstocks, technologies</a:t>
            </a:r>
          </a:p>
          <a:p>
            <a:endParaRPr lang="en-US" sz="1800" b="1" dirty="0">
              <a:solidFill>
                <a:schemeClr val="accent2"/>
              </a:solidFill>
            </a:endParaRPr>
          </a:p>
          <a:p>
            <a:endParaRPr lang="en-US" sz="1800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1800" b="1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None/>
              <a:defRPr/>
            </a:pPr>
            <a:endParaRPr lang="en-US" sz="2000" b="1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b="1" dirty="0" smtClean="0">
              <a:solidFill>
                <a:schemeClr val="accent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F4D0753E-A372-47AE-9231-73CC0C724CC9}" type="slidenum">
              <a:rPr lang="en-US" sz="1100" smtClean="0">
                <a:solidFill>
                  <a:schemeClr val="accent2"/>
                </a:solidFill>
              </a:rPr>
              <a:pPr>
                <a:defRPr/>
              </a:pPr>
              <a:t>5</a:t>
            </a:fld>
            <a:endParaRPr lang="en-US" sz="11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913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95400"/>
            <a:ext cx="8153400" cy="52578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2000" b="1" i="1" u="sng" dirty="0" smtClean="0">
                <a:solidFill>
                  <a:schemeClr val="accent2"/>
                </a:solidFill>
              </a:rPr>
              <a:t>Bottom Line –cont’d</a:t>
            </a:r>
          </a:p>
          <a:p>
            <a:pPr algn="ctr" eaLnBrk="1" hangingPunct="1">
              <a:buFontTx/>
              <a:buNone/>
              <a:defRPr/>
            </a:pPr>
            <a:endParaRPr lang="en-US" sz="2000" b="1" i="1" u="sng" dirty="0" smtClean="0">
              <a:solidFill>
                <a:schemeClr val="accent2"/>
              </a:solidFill>
            </a:endParaRPr>
          </a:p>
          <a:p>
            <a:r>
              <a:rPr lang="en-US" sz="1800" b="1" dirty="0" smtClean="0">
                <a:solidFill>
                  <a:schemeClr val="accent2"/>
                </a:solidFill>
              </a:rPr>
              <a:t>Significant investment in renewable </a:t>
            </a:r>
            <a:r>
              <a:rPr lang="en-US" sz="1800" b="1" dirty="0">
                <a:solidFill>
                  <a:schemeClr val="accent2"/>
                </a:solidFill>
              </a:rPr>
              <a:t>energy and bio-based chemicals</a:t>
            </a:r>
            <a:r>
              <a:rPr lang="en-US" sz="1800" b="1" dirty="0" smtClean="0">
                <a:solidFill>
                  <a:schemeClr val="accent2"/>
                </a:solidFill>
              </a:rPr>
              <a:t>. </a:t>
            </a:r>
          </a:p>
          <a:p>
            <a:pPr marL="0" indent="0">
              <a:buNone/>
            </a:pPr>
            <a:endParaRPr lang="en-US" sz="1800" b="1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b="1" dirty="0" smtClean="0">
              <a:solidFill>
                <a:schemeClr val="accent2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921765"/>
              </p:ext>
            </p:extLst>
          </p:nvPr>
        </p:nvGraphicFramePr>
        <p:xfrm>
          <a:off x="838200" y="2438400"/>
          <a:ext cx="7772400" cy="3962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730752"/>
                <a:gridCol w="4041648"/>
              </a:tblGrid>
              <a:tr h="6291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baseline="0" dirty="0" smtClean="0">
                          <a:solidFill>
                            <a:schemeClr val="accent6"/>
                          </a:solidFill>
                          <a:effectLst/>
                        </a:rPr>
                        <a:t>     </a:t>
                      </a:r>
                      <a:r>
                        <a:rPr lang="en-US" sz="1200" b="1" dirty="0" smtClean="0">
                          <a:solidFill>
                            <a:schemeClr val="accent6"/>
                          </a:solidFill>
                          <a:effectLst/>
                        </a:rPr>
                        <a:t>Green </a:t>
                      </a:r>
                      <a:r>
                        <a:rPr lang="en-US" sz="1200" b="1" dirty="0">
                          <a:solidFill>
                            <a:schemeClr val="accent6"/>
                          </a:solidFill>
                          <a:effectLst/>
                        </a:rPr>
                        <a:t>power capacity, 2009 and 2020</a:t>
                      </a:r>
                      <a:endParaRPr lang="en-US" sz="1200" b="1" dirty="0">
                        <a:solidFill>
                          <a:schemeClr val="accent6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chemeClr val="accent6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accent6"/>
                          </a:solidFill>
                          <a:effectLst/>
                        </a:rPr>
                        <a:t>    Green power investment: Total 2009–20 (5.4 trillion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accent6"/>
                          </a:solidFill>
                          <a:effectLst/>
                        </a:rPr>
                        <a:t>    RMB, about $800 billion)</a:t>
                      </a:r>
                      <a:endParaRPr lang="en-US" sz="1200" b="1" dirty="0">
                        <a:solidFill>
                          <a:schemeClr val="accent6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2384755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948481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smtClean="0">
                          <a:solidFill>
                            <a:schemeClr val="accent6"/>
                          </a:solidFill>
                          <a:effectLst/>
                        </a:rPr>
                        <a:t>Source</a:t>
                      </a:r>
                      <a:r>
                        <a:rPr lang="en-US" sz="900" b="1" dirty="0">
                          <a:solidFill>
                            <a:schemeClr val="accent6"/>
                          </a:solidFill>
                          <a:effectLst/>
                        </a:rPr>
                        <a:t>:  Capacity and investment data, J. Zhang, “Green Energy:  Development and Investment Opportunities in China.” </a:t>
                      </a:r>
                      <a:r>
                        <a:rPr lang="en-US" sz="900" b="1" dirty="0" smtClean="0">
                          <a:solidFill>
                            <a:schemeClr val="accent6"/>
                          </a:solidFill>
                          <a:effectLst/>
                        </a:rPr>
                        <a:t>USDA-WSU-CAU Workshop, 2010. See Nesbitt et al, </a:t>
                      </a:r>
                      <a:r>
                        <a:rPr lang="en-US" sz="900" b="1" kern="1200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“China's Vision for Renewable Energy: The Status of Bioenergy and Bioproduct Research and Commercialization</a:t>
                      </a:r>
                      <a:r>
                        <a:rPr lang="en-US" sz="900" b="1" i="1" kern="1200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 Journal of International Commerce and Economics</a:t>
                      </a:r>
                      <a:r>
                        <a:rPr lang="en-US" sz="900" b="1" kern="1200" dirty="0" smtClean="0">
                          <a:solidFill>
                            <a:schemeClr val="accent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2011.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286803151"/>
              </p:ext>
            </p:extLst>
          </p:nvPr>
        </p:nvGraphicFramePr>
        <p:xfrm>
          <a:off x="838200" y="2971800"/>
          <a:ext cx="3505200" cy="2228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3006846"/>
              </p:ext>
            </p:extLst>
          </p:nvPr>
        </p:nvGraphicFramePr>
        <p:xfrm>
          <a:off x="4876800" y="3048000"/>
          <a:ext cx="31242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F4D0753E-A372-47AE-9231-73CC0C724CC9}" type="slidenum">
              <a:rPr lang="en-US" sz="1100" smtClean="0">
                <a:solidFill>
                  <a:schemeClr val="accent2"/>
                </a:solidFill>
              </a:rPr>
              <a:pPr>
                <a:defRPr/>
              </a:pPr>
              <a:t>6</a:t>
            </a:fld>
            <a:endParaRPr lang="en-US" sz="11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3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83058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u="sng" dirty="0" smtClean="0">
                <a:solidFill>
                  <a:schemeClr val="accent2"/>
                </a:solidFill>
              </a:rPr>
              <a:t>Fuel Ethanol in China -- Highlights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2020 production projected at ~ 3.6 billion gallons (~ 6x 2009).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Use of corn capped;  emphasis on alternative feedstocks.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Focus on integrated biorefineries.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800" b="1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Higher 2</a:t>
            </a:r>
            <a:r>
              <a:rPr lang="en-US" sz="1800" b="1" baseline="30000" dirty="0" smtClean="0">
                <a:solidFill>
                  <a:schemeClr val="accent2"/>
                </a:solidFill>
              </a:rPr>
              <a:t>nd</a:t>
            </a:r>
            <a:r>
              <a:rPr lang="en-US" sz="1800" b="1" dirty="0" smtClean="0">
                <a:solidFill>
                  <a:schemeClr val="accent2"/>
                </a:solidFill>
              </a:rPr>
              <a:t> generation production costs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Chinese production </a:t>
            </a:r>
            <a:r>
              <a:rPr lang="en-US" sz="1800" b="1" dirty="0">
                <a:solidFill>
                  <a:schemeClr val="accent2"/>
                </a:solidFill>
              </a:rPr>
              <a:t>costs for corn-stover ethanol </a:t>
            </a:r>
            <a:r>
              <a:rPr lang="en-US" sz="1800" b="1" dirty="0" smtClean="0">
                <a:solidFill>
                  <a:schemeClr val="accent2"/>
                </a:solidFill>
              </a:rPr>
              <a:t>are </a:t>
            </a:r>
            <a:r>
              <a:rPr lang="en-US" sz="1800" b="1" dirty="0">
                <a:solidFill>
                  <a:schemeClr val="accent2"/>
                </a:solidFill>
              </a:rPr>
              <a:t>about 1.5-2 times the cost of corn </a:t>
            </a:r>
            <a:r>
              <a:rPr lang="en-US" sz="1800" b="1" dirty="0" smtClean="0">
                <a:solidFill>
                  <a:schemeClr val="accent2"/>
                </a:solidFill>
              </a:rPr>
              <a:t>ethanol production</a:t>
            </a:r>
          </a:p>
          <a:p>
            <a:pPr marL="457200" lvl="1" indent="0" eaLnBrk="1" hangingPunct="1">
              <a:lnSpc>
                <a:spcPct val="80000"/>
              </a:lnSpc>
              <a:buNone/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Lower </a:t>
            </a:r>
            <a:r>
              <a:rPr lang="en-US" sz="1800" b="1" dirty="0">
                <a:solidFill>
                  <a:schemeClr val="accent2"/>
                </a:solidFill>
              </a:rPr>
              <a:t>feedstock costs for 2</a:t>
            </a:r>
            <a:r>
              <a:rPr lang="en-US" sz="1800" b="1" baseline="30000" dirty="0">
                <a:solidFill>
                  <a:schemeClr val="accent2"/>
                </a:solidFill>
              </a:rPr>
              <a:t>nd</a:t>
            </a:r>
            <a:r>
              <a:rPr lang="en-US" sz="1800" b="1" dirty="0">
                <a:solidFill>
                  <a:schemeClr val="accent2"/>
                </a:solidFill>
              </a:rPr>
              <a:t> generation </a:t>
            </a:r>
            <a:r>
              <a:rPr lang="en-US" sz="1800" b="1" dirty="0" smtClean="0">
                <a:solidFill>
                  <a:schemeClr val="accent2"/>
                </a:solidFill>
              </a:rPr>
              <a:t>production – </a:t>
            </a:r>
          </a:p>
          <a:p>
            <a:pPr marL="457200" lvl="1" indent="0" eaLnBrk="1" hangingPunct="1">
              <a:lnSpc>
                <a:spcPct val="80000"/>
              </a:lnSpc>
              <a:buNone/>
              <a:defRPr/>
            </a:pPr>
            <a:r>
              <a:rPr lang="en-US" sz="1800" b="1" dirty="0">
                <a:solidFill>
                  <a:schemeClr val="accent2"/>
                </a:solidFill>
              </a:rPr>
              <a:t>	</a:t>
            </a:r>
            <a:r>
              <a:rPr lang="en-US" sz="1800" b="1" dirty="0" smtClean="0">
                <a:solidFill>
                  <a:schemeClr val="accent2"/>
                </a:solidFill>
              </a:rPr>
              <a:t>RMB </a:t>
            </a:r>
            <a:r>
              <a:rPr lang="en-US" sz="1800" b="1" dirty="0">
                <a:solidFill>
                  <a:schemeClr val="accent2"/>
                </a:solidFill>
              </a:rPr>
              <a:t>200-300 </a:t>
            </a:r>
            <a:r>
              <a:rPr lang="en-US" sz="1800" b="1" dirty="0" smtClean="0">
                <a:solidFill>
                  <a:schemeClr val="accent2"/>
                </a:solidFill>
              </a:rPr>
              <a:t>(or $</a:t>
            </a:r>
            <a:r>
              <a:rPr lang="en-US" sz="1800" b="1" dirty="0">
                <a:solidFill>
                  <a:schemeClr val="accent2"/>
                </a:solidFill>
              </a:rPr>
              <a:t>29-44) per ton corn stover and wheat </a:t>
            </a:r>
            <a:r>
              <a:rPr lang="en-US" sz="1800" b="1" dirty="0" smtClean="0">
                <a:solidFill>
                  <a:schemeClr val="accent2"/>
                </a:solidFill>
              </a:rPr>
              <a:t>straw –</a:t>
            </a:r>
          </a:p>
          <a:p>
            <a:pPr marL="457200" lvl="1" indent="0" eaLnBrk="1" hangingPunct="1">
              <a:lnSpc>
                <a:spcPct val="80000"/>
              </a:lnSpc>
              <a:buNone/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 	are offset by pre-treatment </a:t>
            </a:r>
            <a:r>
              <a:rPr lang="en-US" sz="1800" b="1" dirty="0">
                <a:solidFill>
                  <a:schemeClr val="accent2"/>
                </a:solidFill>
              </a:rPr>
              <a:t>and enzyme </a:t>
            </a:r>
            <a:r>
              <a:rPr lang="en-US" sz="1800" b="1" dirty="0" smtClean="0">
                <a:solidFill>
                  <a:schemeClr val="accent2"/>
                </a:solidFill>
              </a:rPr>
              <a:t>costs.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b="1" dirty="0" smtClean="0">
              <a:solidFill>
                <a:schemeClr val="accent2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F4D0753E-A372-47AE-9231-73CC0C724CC9}" type="slidenum">
              <a:rPr lang="en-US" sz="1100" smtClean="0">
                <a:solidFill>
                  <a:schemeClr val="accent2"/>
                </a:solidFill>
              </a:rPr>
              <a:pPr>
                <a:defRPr/>
              </a:pPr>
              <a:t>7</a:t>
            </a:fld>
            <a:endParaRPr lang="en-US" sz="11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u="sng" dirty="0" smtClean="0">
                <a:solidFill>
                  <a:schemeClr val="accent2"/>
                </a:solidFill>
              </a:rPr>
              <a:t>Outlook for biofuels?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1800" b="1" u="sng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Fuel ethanol blends (mostly E10) mandated to replace pure gasoline.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800" b="1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2</a:t>
            </a:r>
            <a:r>
              <a:rPr lang="en-US" sz="1800" b="1" baseline="30000" dirty="0" smtClean="0">
                <a:solidFill>
                  <a:schemeClr val="accent2"/>
                </a:solidFill>
              </a:rPr>
              <a:t>nd</a:t>
            </a:r>
            <a:r>
              <a:rPr lang="en-US" sz="1800" b="1" dirty="0" smtClean="0">
                <a:solidFill>
                  <a:schemeClr val="accent2"/>
                </a:solidFill>
              </a:rPr>
              <a:t> generation ethanol commercial production not expected for 3-5 years.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Increased use of alternative feedstocks raises questions about supplies.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Financial promotion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b="1" dirty="0">
                <a:solidFill>
                  <a:schemeClr val="accent2"/>
                </a:solidFill>
              </a:rPr>
              <a:t>Significant investment by state-owned entities </a:t>
            </a:r>
            <a:endParaRPr lang="en-US" sz="1800" b="1" dirty="0" smtClean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New laws expected to promote economic self-sufficiency of fuel ethanol industry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More investment planned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More emphasis on making venture capital available.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Biobutanol considered too expensive for fuel use so currently produced for chemical applications.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800" b="1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F4D0753E-A372-47AE-9231-73CC0C724CC9}" type="slidenum">
              <a:rPr lang="en-US" sz="1100" smtClean="0">
                <a:solidFill>
                  <a:schemeClr val="accent2"/>
                </a:solidFill>
              </a:rPr>
              <a:pPr>
                <a:defRPr/>
              </a:pPr>
              <a:t>8</a:t>
            </a:fld>
            <a:endParaRPr lang="en-US" sz="11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1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1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1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1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1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1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1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1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1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371600"/>
            <a:ext cx="85344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u="sng" dirty="0" smtClean="0">
                <a:solidFill>
                  <a:schemeClr val="accent2"/>
                </a:solidFill>
              </a:rPr>
              <a:t>Biobased chemicals in China -- Highlights</a:t>
            </a:r>
          </a:p>
          <a:p>
            <a:pPr eaLnBrk="1" hangingPunct="1"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IB product sales exceeded $60.5 billion in 2007 with projected annual increases of about 10 percent. Output largely exported. </a:t>
            </a:r>
          </a:p>
          <a:p>
            <a:pPr eaLnBrk="1" hangingPunct="1"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Use of enzymatic biocatalysis is also expanding, with input from foreign collaborators (e.g., NCPC SINOWIN is working with this technology)</a:t>
            </a:r>
          </a:p>
          <a:p>
            <a:pPr eaLnBrk="1" hangingPunct="1"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Substantial and growing levels of foreign investment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r>
              <a:rPr lang="en-US" sz="1800" b="1" dirty="0" smtClean="0">
                <a:solidFill>
                  <a:schemeClr val="accent2"/>
                </a:solidFill>
              </a:rPr>
              <a:t>Fewer government policies for chemicals than biofuels</a:t>
            </a:r>
          </a:p>
          <a:p>
            <a:pPr eaLnBrk="1" hangingPunct="1"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sz="1800" b="1" dirty="0" smtClean="0">
                <a:solidFill>
                  <a:schemeClr val="accent2"/>
                </a:solidFill>
              </a:rPr>
              <a:t>NCPC SINOWIN ceased biobutanol production –</a:t>
            </a:r>
          </a:p>
          <a:p>
            <a:pPr lvl="1" eaLnBrk="1" hangingPunct="1"/>
            <a:r>
              <a:rPr lang="en-US" sz="1800" b="1" dirty="0" smtClean="0">
                <a:solidFill>
                  <a:schemeClr val="accent2"/>
                </a:solidFill>
              </a:rPr>
              <a:t>Product less cost competitive given </a:t>
            </a:r>
            <a:r>
              <a:rPr lang="en-US" sz="1800" b="1" dirty="0">
                <a:solidFill>
                  <a:schemeClr val="accent2"/>
                </a:solidFill>
              </a:rPr>
              <a:t>high cost of </a:t>
            </a:r>
            <a:r>
              <a:rPr lang="en-US" sz="1800" b="1" dirty="0" smtClean="0">
                <a:solidFill>
                  <a:schemeClr val="accent2"/>
                </a:solidFill>
              </a:rPr>
              <a:t>corn input, </a:t>
            </a:r>
            <a:r>
              <a:rPr lang="en-US" sz="1800" b="1" dirty="0">
                <a:solidFill>
                  <a:schemeClr val="accent2"/>
                </a:solidFill>
              </a:rPr>
              <a:t>low cost of crude </a:t>
            </a:r>
            <a:r>
              <a:rPr lang="en-US" sz="1800" b="1" dirty="0" smtClean="0">
                <a:solidFill>
                  <a:schemeClr val="accent2"/>
                </a:solidFill>
              </a:rPr>
              <a:t>petroleum</a:t>
            </a:r>
            <a:endParaRPr lang="en-US" sz="1800" b="1" dirty="0">
              <a:solidFill>
                <a:schemeClr val="accent2"/>
              </a:solidFill>
            </a:endParaRPr>
          </a:p>
          <a:p>
            <a:pPr marL="0" indent="0" eaLnBrk="1" hangingPunct="1">
              <a:buNone/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18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0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0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b="1" dirty="0" smtClean="0">
              <a:solidFill>
                <a:schemeClr val="accent2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F4D0753E-A372-47AE-9231-73CC0C724CC9}" type="slidenum">
              <a:rPr lang="en-US" sz="1100" smtClean="0">
                <a:solidFill>
                  <a:schemeClr val="accent2"/>
                </a:solidFill>
              </a:rPr>
              <a:pPr>
                <a:defRPr/>
              </a:pPr>
              <a:t>9</a:t>
            </a:fld>
            <a:endParaRPr lang="en-US" sz="11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9925B1F-BEF1-461D-8CBB-0126A4B6FD2A}"/>
</file>

<file path=customXml/itemProps2.xml><?xml version="1.0" encoding="utf-8"?>
<ds:datastoreItem xmlns:ds="http://schemas.openxmlformats.org/officeDocument/2006/customXml" ds:itemID="{0E411A1C-317B-48A1-AB60-7F0C250767E4}"/>
</file>

<file path=customXml/itemProps3.xml><?xml version="1.0" encoding="utf-8"?>
<ds:datastoreItem xmlns:ds="http://schemas.openxmlformats.org/officeDocument/2006/customXml" ds:itemID="{AD207A70-836B-4A3B-88AC-E761AC12CD0A}"/>
</file>

<file path=docProps/app.xml><?xml version="1.0" encoding="utf-8"?>
<Properties xmlns="http://schemas.openxmlformats.org/officeDocument/2006/extended-properties" xmlns:vt="http://schemas.openxmlformats.org/officeDocument/2006/docPropsVTypes">
  <TotalTime>2229</TotalTime>
  <Words>859</Words>
  <Application>Microsoft Office PowerPoint</Application>
  <PresentationFormat>On-screen Show (4:3)</PresentationFormat>
  <Paragraphs>200</Paragraphs>
  <Slides>15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China’s Bioenergy Industry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References  “Industrial Biotechnology in China Amidst Changing Market Conditions” www.usitc.gov/publications/332/journals/biotechnology_china.pdf (published February 2009 in the Journal of International Commerce and Economics)   “China's Vision for Renewable Energy: The Status of Bioenergy  and Bioproduct Research and Commercialization” http://www.usitc.gov/journals/Nesbitt_etal_ChinaBioenergy.pdf  (published August 2011 in the Journal of International Commerce and Economics)        </vt:lpstr>
      <vt:lpstr>PowerPoint Presentation</vt:lpstr>
    </vt:vector>
  </TitlesOfParts>
  <Company>USITC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elizabeth.nesbitt</dc:creator>
  <cp:lastModifiedBy>Yinug, Falan</cp:lastModifiedBy>
  <cp:revision>420</cp:revision>
  <cp:lastPrinted>2011-11-14T22:12:36Z</cp:lastPrinted>
  <dcterms:created xsi:type="dcterms:W3CDTF">2009-03-10T19:59:27Z</dcterms:created>
  <dcterms:modified xsi:type="dcterms:W3CDTF">2011-11-15T22:39:52Z</dcterms:modified>
</cp:coreProperties>
</file>