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99" r:id="rId4"/>
    <p:sldId id="280" r:id="rId5"/>
    <p:sldId id="300" r:id="rId6"/>
    <p:sldId id="260" r:id="rId7"/>
    <p:sldId id="301" r:id="rId8"/>
    <p:sldId id="278" r:id="rId9"/>
    <p:sldId id="302" r:id="rId10"/>
    <p:sldId id="276" r:id="rId11"/>
    <p:sldId id="303" r:id="rId12"/>
    <p:sldId id="281" r:id="rId13"/>
    <p:sldId id="304" r:id="rId14"/>
    <p:sldId id="279" r:id="rId15"/>
    <p:sldId id="305" r:id="rId16"/>
    <p:sldId id="282" r:id="rId17"/>
    <p:sldId id="306" r:id="rId18"/>
    <p:sldId id="283" r:id="rId19"/>
    <p:sldId id="307" r:id="rId20"/>
    <p:sldId id="262" r:id="rId21"/>
    <p:sldId id="308" r:id="rId22"/>
    <p:sldId id="284" r:id="rId23"/>
    <p:sldId id="309" r:id="rId24"/>
    <p:sldId id="285" r:id="rId25"/>
    <p:sldId id="310" r:id="rId26"/>
    <p:sldId id="286" r:id="rId27"/>
    <p:sldId id="311" r:id="rId28"/>
    <p:sldId id="287" r:id="rId29"/>
    <p:sldId id="312" r:id="rId30"/>
    <p:sldId id="288" r:id="rId31"/>
    <p:sldId id="313" r:id="rId32"/>
    <p:sldId id="298" r:id="rId33"/>
    <p:sldId id="314" r:id="rId34"/>
    <p:sldId id="289" r:id="rId35"/>
    <p:sldId id="315" r:id="rId36"/>
    <p:sldId id="290" r:id="rId37"/>
    <p:sldId id="316" r:id="rId38"/>
    <p:sldId id="291" r:id="rId39"/>
    <p:sldId id="317" r:id="rId40"/>
    <p:sldId id="292" r:id="rId41"/>
    <p:sldId id="318" r:id="rId42"/>
    <p:sldId id="293" r:id="rId43"/>
    <p:sldId id="319" r:id="rId44"/>
    <p:sldId id="294" r:id="rId45"/>
    <p:sldId id="295" r:id="rId46"/>
    <p:sldId id="321" r:id="rId47"/>
    <p:sldId id="296" r:id="rId48"/>
    <p:sldId id="297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E3B5812-B6B0-4762-85D1-D9EF87D62C43}">
          <p14:sldIdLst>
            <p14:sldId id="256"/>
            <p14:sldId id="257"/>
          </p14:sldIdLst>
        </p14:section>
        <p14:section name="337Info Home Page" id="{BEBE7B2D-9EFB-4C62-87CC-9F8D1AEED7E3}">
          <p14:sldIdLst>
            <p14:sldId id="299"/>
            <p14:sldId id="280"/>
            <p14:sldId id="300"/>
            <p14:sldId id="260"/>
            <p14:sldId id="301"/>
            <p14:sldId id="278"/>
            <p14:sldId id="302"/>
            <p14:sldId id="276"/>
            <p14:sldId id="303"/>
          </p14:sldIdLst>
        </p14:section>
        <p14:section name="Search Overview" id="{81D50139-A974-4304-9056-9BE12A6AD43E}">
          <p14:sldIdLst>
            <p14:sldId id="281"/>
            <p14:sldId id="304"/>
            <p14:sldId id="279"/>
            <p14:sldId id="305"/>
            <p14:sldId id="282"/>
            <p14:sldId id="306"/>
            <p14:sldId id="283"/>
            <p14:sldId id="307"/>
          </p14:sldIdLst>
        </p14:section>
        <p14:section name="Full Investigation Record" id="{A26DCDE9-27BA-49AE-9B23-A851CDBA927E}">
          <p14:sldIdLst>
            <p14:sldId id="262"/>
            <p14:sldId id="308"/>
            <p14:sldId id="284"/>
            <p14:sldId id="309"/>
            <p14:sldId id="285"/>
            <p14:sldId id="310"/>
            <p14:sldId id="286"/>
            <p14:sldId id="311"/>
            <p14:sldId id="287"/>
            <p14:sldId id="312"/>
            <p14:sldId id="288"/>
            <p14:sldId id="313"/>
            <p14:sldId id="298"/>
            <p14:sldId id="314"/>
            <p14:sldId id="289"/>
            <p14:sldId id="315"/>
            <p14:sldId id="290"/>
            <p14:sldId id="316"/>
            <p14:sldId id="291"/>
            <p14:sldId id="317"/>
            <p14:sldId id="292"/>
            <p14:sldId id="318"/>
            <p14:sldId id="293"/>
            <p14:sldId id="319"/>
            <p14:sldId id="294"/>
            <p14:sldId id="295"/>
            <p14:sldId id="321"/>
            <p14:sldId id="296"/>
            <p14:sldId id="29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9694"/>
    <a:srgbClr val="FF0000"/>
    <a:srgbClr val="FF9933"/>
    <a:srgbClr val="FFFF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94" autoAdjust="0"/>
  </p:normalViewPr>
  <p:slideViewPr>
    <p:cSldViewPr>
      <p:cViewPr varScale="1">
        <p:scale>
          <a:sx n="79" d="100"/>
          <a:sy n="79" d="100"/>
        </p:scale>
        <p:origin x="-96" y="-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337Info Home Page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772C9-B67C-4865-8EE0-BA7CD31A1038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464A8-C3F0-4D00-BB7C-EFFF974BA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6853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337Info Home Page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BA6A8-70E1-4166-AAD6-C4076C82E07C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C4621-0EC5-4867-82FC-F887CEC89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7948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337Info Home Page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62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337Info Home Page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62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337Info Home Page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62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337Info Home Page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17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45EC-F109-4F9A-BE39-DFB5FACF5CE6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7806-F434-44B9-911E-ADED4F8DC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2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45EC-F109-4F9A-BE39-DFB5FACF5CE6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7806-F434-44B9-911E-ADED4F8DC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4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45EC-F109-4F9A-BE39-DFB5FACF5CE6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7806-F434-44B9-911E-ADED4F8DC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9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45EC-F109-4F9A-BE39-DFB5FACF5CE6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7806-F434-44B9-911E-ADED4F8DC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7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45EC-F109-4F9A-BE39-DFB5FACF5CE6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7806-F434-44B9-911E-ADED4F8DC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1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45EC-F109-4F9A-BE39-DFB5FACF5CE6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7806-F434-44B9-911E-ADED4F8DC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8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45EC-F109-4F9A-BE39-DFB5FACF5CE6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7806-F434-44B9-911E-ADED4F8DC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45EC-F109-4F9A-BE39-DFB5FACF5CE6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7806-F434-44B9-911E-ADED4F8DC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5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45EC-F109-4F9A-BE39-DFB5FACF5CE6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7806-F434-44B9-911E-ADED4F8DC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3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45EC-F109-4F9A-BE39-DFB5FACF5CE6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7806-F434-44B9-911E-ADED4F8DC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8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45EC-F109-4F9A-BE39-DFB5FACF5CE6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7806-F434-44B9-911E-ADED4F8DC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0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445EC-F109-4F9A-BE39-DFB5FACF5CE6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37806-F434-44B9-911E-ADED4F8DC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9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pubapps2.usitc.gov/337external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dis.usitc.gov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dis.usitc.gov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9933"/>
                </a:solidFill>
              </a:rPr>
              <a:t>337Info</a:t>
            </a:r>
            <a:r>
              <a:rPr lang="en-US" dirty="0" smtClean="0"/>
              <a:t> – A Tutorial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1752600"/>
          </a:xfrm>
        </p:spPr>
        <p:txBody>
          <a:bodyPr/>
          <a:lstStyle/>
          <a:p>
            <a:r>
              <a:rPr lang="en-US" dirty="0" smtClean="0"/>
              <a:t>How to Conduct Basic Searches and Find Essential Information </a:t>
            </a:r>
            <a:r>
              <a:rPr lang="en-US" dirty="0"/>
              <a:t>U</a:t>
            </a:r>
            <a:r>
              <a:rPr lang="en-US" dirty="0" smtClean="0"/>
              <a:t>sing the USITC’s 337Info System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410200"/>
            <a:ext cx="5410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United States International Trade Commission</a:t>
            </a:r>
          </a:p>
          <a:p>
            <a:r>
              <a:rPr lang="en-US" sz="1600" u="sng" dirty="0">
                <a:hlinkClick r:id="rId2"/>
              </a:rPr>
              <a:t>http://pubapps2.usitc.gov/337external</a:t>
            </a:r>
            <a:r>
              <a:rPr lang="en-US" sz="1600" u="sng" dirty="0" smtClean="0">
                <a:hlinkClick r:id="rId2"/>
              </a:rPr>
              <a:t>/</a:t>
            </a:r>
            <a:endParaRPr lang="en-US" sz="1600" u="sng" dirty="0" smtClean="0"/>
          </a:p>
          <a:p>
            <a:r>
              <a:rPr lang="en-US" sz="1600" dirty="0" smtClean="0"/>
              <a:t>Updated:  September 30, 2014</a:t>
            </a:r>
            <a:endParaRPr lang="en-US" sz="1600" dirty="0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686800" y="6400800"/>
            <a:ext cx="304800" cy="30480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5410200"/>
            <a:ext cx="2895600" cy="923330"/>
          </a:xfrm>
          <a:prstGeom prst="rect">
            <a:avLst/>
          </a:prstGeom>
          <a:solidFill>
            <a:srgbClr val="00B050">
              <a:alpha val="14118"/>
            </a:srgb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Please click the green arrow to advance through the tutorial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70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51" y="1295400"/>
            <a:ext cx="8635449" cy="5105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553200" y="2051364"/>
            <a:ext cx="2133600" cy="768036"/>
          </a:xfrm>
          <a:prstGeom prst="rect">
            <a:avLst/>
          </a:prstGeom>
          <a:solidFill>
            <a:srgbClr val="FFFF00">
              <a:alpha val="1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1156" y="3005182"/>
            <a:ext cx="3200400" cy="349326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Looking for older </a:t>
            </a:r>
            <a:r>
              <a:rPr lang="en-US" sz="1700" dirty="0" smtClean="0"/>
              <a:t>investigations </a:t>
            </a:r>
            <a:r>
              <a:rPr lang="en-US" sz="1700" dirty="0"/>
              <a:t>that aren’t in the database?  Check here.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Want to see </a:t>
            </a:r>
            <a:r>
              <a:rPr lang="en-US" sz="1700" dirty="0" smtClean="0"/>
              <a:t>all </a:t>
            </a:r>
            <a:r>
              <a:rPr lang="en-US" sz="1700" dirty="0" smtClean="0"/>
              <a:t>investigations </a:t>
            </a:r>
            <a:r>
              <a:rPr lang="en-US" sz="1700" dirty="0"/>
              <a:t>in the </a:t>
            </a:r>
            <a:r>
              <a:rPr lang="en-US" sz="1700" dirty="0" smtClean="0"/>
              <a:t>database in a </a:t>
            </a:r>
            <a:r>
              <a:rPr lang="en-US" sz="1700" dirty="0" smtClean="0"/>
              <a:t>machine readable format (JSON or XML)</a:t>
            </a:r>
            <a:r>
              <a:rPr lang="en-US" sz="1700" dirty="0" smtClean="0"/>
              <a:t>?  </a:t>
            </a:r>
            <a:r>
              <a:rPr lang="en-US" sz="1700" dirty="0"/>
              <a:t>Check here.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Not sure what information appears in which fields?  Check here.</a:t>
            </a:r>
          </a:p>
          <a:p>
            <a:endParaRPr lang="en-US" sz="17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1"/>
          <a:stretch/>
        </p:blipFill>
        <p:spPr bwMode="auto">
          <a:xfrm>
            <a:off x="3968059" y="1295400"/>
            <a:ext cx="4953000" cy="526157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flipV="1">
            <a:off x="3561556" y="1981200"/>
            <a:ext cx="1239044" cy="1295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561557" y="2819400"/>
            <a:ext cx="1239043" cy="2743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561556" y="2362200"/>
            <a:ext cx="1239044" cy="2209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 txBox="1">
            <a:spLocks/>
          </p:cNvSpPr>
          <p:nvPr/>
        </p:nvSpPr>
        <p:spPr>
          <a:xfrm>
            <a:off x="457200" y="760521"/>
            <a:ext cx="4724399" cy="457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Key Features:  Other Research Tools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57200" y="273050"/>
            <a:ext cx="3008313" cy="488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FF9933"/>
                </a:solidFill>
              </a:rPr>
              <a:t>337Info Home Page</a:t>
            </a:r>
            <a:endParaRPr lang="en-US" sz="2000" b="1" dirty="0">
              <a:solidFill>
                <a:srgbClr val="FF9933"/>
              </a:solidFill>
            </a:endParaRPr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686800" y="6400800"/>
            <a:ext cx="304800" cy="30480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2" name="Action Button: Custom 11">
            <a:hlinkClick r:id="" action="ppaction://hlinkshowjump?jump=previousslide" highlightClick="1"/>
          </p:cNvPr>
          <p:cNvSpPr/>
          <p:nvPr/>
        </p:nvSpPr>
        <p:spPr>
          <a:xfrm>
            <a:off x="7677150" y="6400800"/>
            <a:ext cx="800100" cy="304800"/>
          </a:xfrm>
          <a:prstGeom prst="actionButtonBlank">
            <a:avLst/>
          </a:prstGeom>
          <a:solidFill>
            <a:srgbClr val="D9969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Replay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3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191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4308" y="3105835"/>
            <a:ext cx="8815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There are multiple ways to search in 337Info…</a:t>
            </a: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3050"/>
            <a:ext cx="3008313" cy="565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9933"/>
                </a:solidFill>
              </a:rPr>
              <a:t>337Info Search Overview</a:t>
            </a:r>
            <a:endParaRPr lang="en-US" dirty="0">
              <a:solidFill>
                <a:srgbClr val="FF9933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838200"/>
            <a:ext cx="4495799" cy="5943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"/>
            <a:ext cx="5310184" cy="532356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1676400"/>
            <a:ext cx="5995985" cy="5105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95598" y="2644170"/>
            <a:ext cx="3150391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From the home page, you can perform a </a:t>
            </a:r>
            <a:r>
              <a:rPr lang="en-US" b="1" dirty="0" smtClean="0"/>
              <a:t>quick search</a:t>
            </a:r>
            <a:r>
              <a:rPr lang="en-US" dirty="0" smtClean="0"/>
              <a:t> for key terms.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3628935"/>
            <a:ext cx="3150391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b="1" dirty="0" smtClean="0"/>
              <a:t>Advanced Search</a:t>
            </a:r>
            <a:r>
              <a:rPr lang="en-US" dirty="0" smtClean="0"/>
              <a:t> function allows you to search multiple fields at the same time.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35025" y="3628935"/>
            <a:ext cx="3413575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When you execute a search, your </a:t>
            </a:r>
            <a:r>
              <a:rPr lang="en-US" b="1" dirty="0" smtClean="0"/>
              <a:t>results</a:t>
            </a:r>
            <a:r>
              <a:rPr lang="en-US" dirty="0" smtClean="0"/>
              <a:t> are a list of investigations in reverse investigation number order.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8664" y="6107057"/>
            <a:ext cx="3302789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Let’s take a closer look at searching in 337Info…</a:t>
            </a:r>
            <a:endParaRPr lang="en-US" dirty="0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730692" y="6430223"/>
            <a:ext cx="304800" cy="30480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2" name="Action Button: Custom 11">
            <a:hlinkClick r:id="" action="ppaction://hlinkshowjump?jump=previousslide" highlightClick="1"/>
          </p:cNvPr>
          <p:cNvSpPr/>
          <p:nvPr/>
        </p:nvSpPr>
        <p:spPr>
          <a:xfrm>
            <a:off x="4470793" y="6400800"/>
            <a:ext cx="800100" cy="304800"/>
          </a:xfrm>
          <a:prstGeom prst="actionButtonBlank">
            <a:avLst/>
          </a:prstGeom>
          <a:solidFill>
            <a:srgbClr val="D9969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Replay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1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9" presetClass="emph" presetSubtype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 rctx="PPT">
                                        <p:cTn id="16" dur="9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7" dur="9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 rctx="PPT">
                                        <p:cTn id="19" dur="9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20" dur="9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 rctx="PPT">
                                        <p:cTn id="28" dur="5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29" dur="5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 rctx="PPT">
                                        <p:cTn id="31" dur="5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32" dur="5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 rctx="PPT">
                                        <p:cTn id="40" dur="1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41" dur="1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 rctx="PPT">
                                        <p:cTn id="43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4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13" grpId="0" animBg="1"/>
      <p:bldP spid="13" grpId="1" animBg="1"/>
      <p:bldP spid="14" grpId="0" animBg="1"/>
      <p:bldP spid="14" grpId="1" animBg="1"/>
      <p:bldP spid="9" grpId="0" animBg="1"/>
      <p:bldP spid="16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58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51" y="1295400"/>
            <a:ext cx="8679341" cy="512636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/>
          <a:lstStyle/>
          <a:p>
            <a:r>
              <a:rPr lang="en-US" dirty="0" smtClean="0">
                <a:solidFill>
                  <a:srgbClr val="FF9933"/>
                </a:solidFill>
              </a:rPr>
              <a:t>337Info Search Overview</a:t>
            </a:r>
            <a:endParaRPr lang="en-US" dirty="0">
              <a:solidFill>
                <a:srgbClr val="FF9933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8153400" cy="3810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Quick Search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7"/>
          <a:stretch/>
        </p:blipFill>
        <p:spPr bwMode="auto">
          <a:xfrm>
            <a:off x="76199" y="2453489"/>
            <a:ext cx="8915401" cy="206612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88125" y="4419600"/>
            <a:ext cx="29718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Enter a keyword here.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752600" y="4043248"/>
            <a:ext cx="935525" cy="3763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400800" y="3858582"/>
            <a:ext cx="990600" cy="369332"/>
          </a:xfrm>
          <a:prstGeom prst="ellipse">
            <a:avLst/>
          </a:prstGeom>
          <a:solidFill>
            <a:srgbClr val="FFFF00">
              <a:alpha val="25098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39770" y="1295400"/>
            <a:ext cx="3581400" cy="175432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Click one of these helpful icons to target your keyword search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Administrative Law Judge assigned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Investigation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Date Investigation was instituted</a:t>
            </a:r>
            <a:endParaRPr lang="en-US" dirty="0"/>
          </a:p>
        </p:txBody>
      </p:sp>
      <p:sp>
        <p:nvSpPr>
          <p:cNvPr id="15" name="Left Brace 14"/>
          <p:cNvSpPr/>
          <p:nvPr/>
        </p:nvSpPr>
        <p:spPr>
          <a:xfrm rot="5400000">
            <a:off x="914400" y="1843889"/>
            <a:ext cx="381000" cy="16002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endCxn id="15" idx="1"/>
          </p:cNvCxnSpPr>
          <p:nvPr/>
        </p:nvCxnSpPr>
        <p:spPr>
          <a:xfrm flipH="1">
            <a:off x="1104900" y="1447800"/>
            <a:ext cx="1734870" cy="100568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30612" y="3188816"/>
            <a:ext cx="2999715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Use the </a:t>
            </a:r>
            <a:r>
              <a:rPr lang="en-US" dirty="0" err="1" smtClean="0"/>
              <a:t>boolean</a:t>
            </a:r>
            <a:r>
              <a:rPr lang="en-US" dirty="0" smtClean="0"/>
              <a:t> operators to create more complex searches.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2590800" y="3124200"/>
            <a:ext cx="539812" cy="3623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3" idx="3"/>
          </p:cNvCxnSpPr>
          <p:nvPr/>
        </p:nvCxnSpPr>
        <p:spPr>
          <a:xfrm flipV="1">
            <a:off x="7391400" y="4043248"/>
            <a:ext cx="457200" cy="2695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730692" y="6430223"/>
            <a:ext cx="304800" cy="30480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8200" y="2834489"/>
            <a:ext cx="6553200" cy="295671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Not finding what you want?  Try an Advanced Search.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0" name="Action Button: Custom 19">
            <a:hlinkClick r:id="" action="ppaction://hlinkshowjump?jump=previousslide" highlightClick="1"/>
          </p:cNvPr>
          <p:cNvSpPr/>
          <p:nvPr/>
        </p:nvSpPr>
        <p:spPr>
          <a:xfrm>
            <a:off x="7677150" y="6400800"/>
            <a:ext cx="800100" cy="304800"/>
          </a:xfrm>
          <a:prstGeom prst="actionButtonBlank">
            <a:avLst/>
          </a:prstGeom>
          <a:solidFill>
            <a:srgbClr val="D9969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Replay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20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5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3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7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9500"/>
                            </p:stCondLst>
                            <p:childTnLst>
                              <p:par>
                                <p:cTn id="85" presetID="21" presetClass="entr" presetSubtype="1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16" grpId="0" animBg="1"/>
      <p:bldP spid="23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28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04900"/>
            <a:ext cx="8762996" cy="5676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30670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457200" y="723900"/>
            <a:ext cx="8153400" cy="381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Advanced Search</a:t>
            </a:r>
          </a:p>
        </p:txBody>
      </p:sp>
      <p:cxnSp>
        <p:nvCxnSpPr>
          <p:cNvPr id="11" name="Straight Arrow Connector 10"/>
          <p:cNvCxnSpPr>
            <a:stCxn id="8" idx="2"/>
          </p:cNvCxnSpPr>
          <p:nvPr/>
        </p:nvCxnSpPr>
        <p:spPr>
          <a:xfrm>
            <a:off x="4572000" y="3915641"/>
            <a:ext cx="762000" cy="134215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33700" y="3269310"/>
            <a:ext cx="327660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 the field you want to search by.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1676400"/>
            <a:ext cx="8458202" cy="3505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>
            <a:off x="4038600" y="3269310"/>
            <a:ext cx="1295400" cy="4644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0" y="2938993"/>
            <a:ext cx="32004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Enter or select your term.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04900"/>
            <a:ext cx="8762996" cy="5676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47509" y="1295399"/>
            <a:ext cx="2667000" cy="175432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Select as many fields as you want.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you don’t select an operator, the application assumes OR.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038600" y="1447800"/>
            <a:ext cx="2008909" cy="167585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924800" y="3049725"/>
            <a:ext cx="0" cy="26652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" y="4876800"/>
            <a:ext cx="2686050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Click Search to execute…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238750" y="4876800"/>
            <a:ext cx="2686050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…or Reset to clear.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3" idx="3"/>
          </p:cNvCxnSpPr>
          <p:nvPr/>
        </p:nvCxnSpPr>
        <p:spPr>
          <a:xfrm>
            <a:off x="3143250" y="5067300"/>
            <a:ext cx="51435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686300" y="5067300"/>
            <a:ext cx="5715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ction Button: Forward or Next 23">
            <a:hlinkClick r:id="" action="ppaction://hlinkshowjump?jump=nextslide" highlightClick="1"/>
          </p:cNvPr>
          <p:cNvSpPr/>
          <p:nvPr/>
        </p:nvSpPr>
        <p:spPr>
          <a:xfrm>
            <a:off x="8730692" y="6430223"/>
            <a:ext cx="304800" cy="30480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2600" y="1981200"/>
            <a:ext cx="2286000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Questions about how to build complex queries?  Refer to the query syntax guide.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7010400" y="1295399"/>
            <a:ext cx="152400" cy="6858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ction Button: Custom 21">
            <a:hlinkClick r:id="" action="ppaction://hlinkshowjump?jump=previousslide" highlightClick="1"/>
          </p:cNvPr>
          <p:cNvSpPr/>
          <p:nvPr/>
        </p:nvSpPr>
        <p:spPr>
          <a:xfrm>
            <a:off x="7677150" y="6400800"/>
            <a:ext cx="800100" cy="304800"/>
          </a:xfrm>
          <a:prstGeom prst="actionButtonBlank">
            <a:avLst/>
          </a:prstGeom>
          <a:solidFill>
            <a:srgbClr val="D9969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Replay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5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2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6" presetClass="emph" presetSubtype="0" repeatCount="2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500"/>
                            </p:stCondLst>
                            <p:childTnLst>
                              <p:par>
                                <p:cTn id="64" presetID="9" presetClass="emph" presetSubtype="0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6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6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7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1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8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9500"/>
                            </p:stCondLst>
                            <p:childTnLst>
                              <p:par>
                                <p:cTn id="98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4" grpId="0" animBg="1"/>
      <p:bldP spid="4" grpId="1" animBg="1"/>
      <p:bldP spid="13" grpId="0" animBg="1"/>
      <p:bldP spid="18" grpId="0" animBg="1"/>
      <p:bldP spid="24" grpId="0" animBg="1"/>
      <p:bldP spid="19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442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8" y="2951947"/>
            <a:ext cx="8815384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smtClean="0"/>
              <a:t>Quick/Advanced Search returns a list of investigations by investigation number in reverse order…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7"/>
          <a:stretch/>
        </p:blipFill>
        <p:spPr bwMode="auto">
          <a:xfrm>
            <a:off x="171236" y="1104900"/>
            <a:ext cx="8808456" cy="552103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30670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457200" y="723900"/>
            <a:ext cx="8153400" cy="381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Search Results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2600" y="1676400"/>
            <a:ext cx="7227092" cy="381000"/>
          </a:xfrm>
          <a:prstGeom prst="rect">
            <a:avLst/>
          </a:prstGeom>
          <a:solidFill>
            <a:srgbClr val="FFFF00">
              <a:alpha val="1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914400"/>
            <a:ext cx="533400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Reorder your results by clicking on the column headers.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038600" y="2057400"/>
            <a:ext cx="228600" cy="228600"/>
          </a:xfrm>
          <a:prstGeom prst="ellipse">
            <a:avLst/>
          </a:prstGeom>
          <a:solidFill>
            <a:srgbClr val="FFFF00">
              <a:alpha val="1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4337"/>
            <a:ext cx="3409950" cy="6029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57800" y="2286000"/>
            <a:ext cx="3721892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Hover over the magnifying glass for more information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1236" y="1237565"/>
            <a:ext cx="1581364" cy="4858435"/>
          </a:xfrm>
          <a:prstGeom prst="rect">
            <a:avLst/>
          </a:prstGeom>
          <a:solidFill>
            <a:srgbClr val="FFFF00">
              <a:alpha val="1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76450" y="1844184"/>
            <a:ext cx="2133600" cy="258532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Use the filters to narrow your results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Investigation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Investigation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Complainant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Respondent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752600" y="4800600"/>
            <a:ext cx="2286000" cy="381000"/>
          </a:xfrm>
          <a:prstGeom prst="rect">
            <a:avLst/>
          </a:prstGeom>
          <a:solidFill>
            <a:srgbClr val="FFFF00">
              <a:alpha val="1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52800" y="5334000"/>
            <a:ext cx="295275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Click the investigation title for the full investigation record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29175" y="6172200"/>
            <a:ext cx="3171825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Let’s take a closer look at the full investigation record…</a:t>
            </a:r>
            <a:endParaRPr lang="en-US" dirty="0"/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730692" y="6430223"/>
            <a:ext cx="304800" cy="30480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143000" y="2057400"/>
            <a:ext cx="933450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447800" y="3352800"/>
            <a:ext cx="628650" cy="4838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447800" y="3955538"/>
            <a:ext cx="628650" cy="8450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066801" y="4267200"/>
            <a:ext cx="1000124" cy="1295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ction Button: Custom 25">
            <a:hlinkClick r:id="" action="ppaction://hlinkshowjump?jump=previousslide" highlightClick="1"/>
          </p:cNvPr>
          <p:cNvSpPr/>
          <p:nvPr/>
        </p:nvSpPr>
        <p:spPr>
          <a:xfrm>
            <a:off x="3800475" y="6430223"/>
            <a:ext cx="800100" cy="304800"/>
          </a:xfrm>
          <a:prstGeom prst="actionButtonBlank">
            <a:avLst/>
          </a:prstGeom>
          <a:solidFill>
            <a:srgbClr val="D9969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Replay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20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4" presetClass="emph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40" presetID="53" presetClass="exit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4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0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35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65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4" presetClass="emph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2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4" presetClass="emph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7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819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>
                <a:solidFill>
                  <a:srgbClr val="FF9933"/>
                </a:solidFill>
              </a:rPr>
              <a:t>337Info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983163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FF9933"/>
                </a:solidFill>
              </a:rPr>
              <a:t>337Info</a:t>
            </a:r>
            <a:r>
              <a:rPr lang="en-US" sz="1800" dirty="0" smtClean="0"/>
              <a:t> is </a:t>
            </a:r>
            <a:r>
              <a:rPr lang="en-US" sz="1800" dirty="0"/>
              <a:t>an information retrieval system that contains data about USITC section 337 investigations, including</a:t>
            </a:r>
            <a:r>
              <a:rPr lang="en-US" sz="1800" dirty="0" smtClean="0"/>
              <a:t>:</a:t>
            </a:r>
            <a:r>
              <a:rPr lang="en-US" sz="1800" dirty="0"/>
              <a:t> </a:t>
            </a:r>
          </a:p>
          <a:p>
            <a:pPr lvl="1"/>
            <a:r>
              <a:rPr lang="en-US" sz="1400" dirty="0"/>
              <a:t>the unfair act(s) </a:t>
            </a:r>
            <a:r>
              <a:rPr lang="en-US" sz="1400" dirty="0" smtClean="0"/>
              <a:t>alleged</a:t>
            </a:r>
          </a:p>
          <a:p>
            <a:pPr lvl="1"/>
            <a:r>
              <a:rPr lang="en-US" sz="1400" dirty="0" smtClean="0"/>
              <a:t>the </a:t>
            </a:r>
            <a:r>
              <a:rPr lang="en-US" sz="1400" dirty="0"/>
              <a:t>parties involved (current and historical)</a:t>
            </a:r>
          </a:p>
          <a:p>
            <a:pPr lvl="1"/>
            <a:r>
              <a:rPr lang="en-US" sz="1400" dirty="0"/>
              <a:t>the Administrative Law Judge(s) (ALJ(s)) and USITC staff assigned (current and historical)</a:t>
            </a:r>
          </a:p>
          <a:p>
            <a:pPr lvl="1"/>
            <a:r>
              <a:rPr lang="en-US" sz="1400" dirty="0"/>
              <a:t>the product(s) involved </a:t>
            </a:r>
          </a:p>
          <a:p>
            <a:pPr lvl="1"/>
            <a:r>
              <a:rPr lang="en-US" sz="1400" dirty="0"/>
              <a:t>current investigation status and key dates </a:t>
            </a:r>
            <a:r>
              <a:rPr lang="en-US" sz="1400" dirty="0" smtClean="0"/>
              <a:t>(date of institution, hearing </a:t>
            </a:r>
            <a:r>
              <a:rPr lang="en-US" sz="1400" dirty="0"/>
              <a:t>dates, target dates, etc.) </a:t>
            </a:r>
          </a:p>
          <a:p>
            <a:pPr lvl="1"/>
            <a:r>
              <a:rPr lang="en-US" sz="1400" dirty="0" smtClean="0"/>
              <a:t>disposition </a:t>
            </a:r>
            <a:r>
              <a:rPr lang="en-US" sz="1400" dirty="0"/>
              <a:t>of the investigation as a whole and by respondent</a:t>
            </a:r>
          </a:p>
          <a:p>
            <a:pPr lvl="1"/>
            <a:r>
              <a:rPr lang="en-US" sz="1400" dirty="0"/>
              <a:t>remedial order(s) issued</a:t>
            </a:r>
          </a:p>
          <a:p>
            <a:pPr lvl="1"/>
            <a:r>
              <a:rPr lang="en-US" sz="1400" dirty="0"/>
              <a:t>any appeals and/or ancillary </a:t>
            </a:r>
            <a:r>
              <a:rPr lang="en-US" sz="1400" dirty="0" smtClean="0"/>
              <a:t>proceedings</a:t>
            </a:r>
            <a:endParaRPr lang="en-US" sz="2000" dirty="0" smtClean="0"/>
          </a:p>
          <a:p>
            <a:pPr>
              <a:spcBef>
                <a:spcPts val="1200"/>
              </a:spcBef>
            </a:pPr>
            <a:r>
              <a:rPr lang="en-US" sz="1800" b="1" dirty="0">
                <a:solidFill>
                  <a:srgbClr val="FF9933"/>
                </a:solidFill>
              </a:rPr>
              <a:t>337Info</a:t>
            </a:r>
            <a:r>
              <a:rPr lang="en-US" sz="1800" dirty="0"/>
              <a:t> is not a document repository.  To view official documents filed in USITC investigations, users may use the </a:t>
            </a:r>
            <a:r>
              <a:rPr lang="en-US" sz="1800" u="sng" dirty="0">
                <a:hlinkClick r:id="rId2"/>
              </a:rPr>
              <a:t>USITC Electronic Document Information System (EDIS)</a:t>
            </a:r>
            <a:r>
              <a:rPr lang="en-US" sz="1800" dirty="0"/>
              <a:t>. 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sz="1800" b="1" dirty="0">
                <a:solidFill>
                  <a:srgbClr val="FF9933"/>
                </a:solidFill>
              </a:rPr>
              <a:t>337Info</a:t>
            </a:r>
            <a:r>
              <a:rPr lang="en-US" sz="1800" dirty="0" smtClean="0"/>
              <a:t> </a:t>
            </a:r>
            <a:r>
              <a:rPr lang="en-US" sz="1800" dirty="0"/>
              <a:t>currently includes information about investigations instituted or otherwise initiated on or after October 1, 2008. </a:t>
            </a:r>
            <a:r>
              <a:rPr lang="en-US" sz="1800" dirty="0" smtClean="0"/>
              <a:t> These investigations include violation-phase, enforcement, bond forfeiture, and modification proceedings, as well as investigations following a remand from the U.S. Court of Appeals for the Federal Circuit.</a:t>
            </a:r>
            <a:endParaRPr lang="en-US" sz="1800" dirty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686800" y="6400800"/>
            <a:ext cx="304800" cy="30480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3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686800" cy="6019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3050"/>
            <a:ext cx="3657600" cy="488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FF9933"/>
                </a:solidFill>
              </a:rPr>
              <a:t>337Info Full Investigation Record</a:t>
            </a:r>
            <a:endParaRPr lang="en-US" sz="2000" b="1" dirty="0">
              <a:solidFill>
                <a:srgbClr val="FF993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607403"/>
            <a:ext cx="7620000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This page provides you with all the investigation information publicly available through </a:t>
            </a:r>
            <a:r>
              <a:rPr lang="en-US" sz="2400" b="1" dirty="0" smtClean="0">
                <a:solidFill>
                  <a:srgbClr val="FF9933"/>
                </a:solidFill>
              </a:rPr>
              <a:t>337Info</a:t>
            </a:r>
            <a:r>
              <a:rPr lang="en-US" sz="2400" dirty="0" smtClean="0"/>
              <a:t>.</a:t>
            </a:r>
            <a:endParaRPr lang="en-US" sz="2400" b="1" dirty="0">
              <a:solidFill>
                <a:srgbClr val="FF99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1100" y="2644170"/>
            <a:ext cx="6781800" cy="156966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u="sng" dirty="0" smtClean="0">
                <a:solidFill>
                  <a:srgbClr val="FF0000"/>
                </a:solidFill>
              </a:rPr>
              <a:t>Important: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en-US" sz="2400" b="1" dirty="0">
                <a:solidFill>
                  <a:srgbClr val="FF9933"/>
                </a:solidFill>
              </a:rPr>
              <a:t>337Info</a:t>
            </a:r>
            <a:r>
              <a:rPr lang="en-US" sz="2400" dirty="0"/>
              <a:t> is not a document repository.  To view official documents filed in USITC investigations, users may use the </a:t>
            </a:r>
            <a:r>
              <a:rPr lang="en-US" sz="2400" u="sng" dirty="0">
                <a:hlinkClick r:id="rId3"/>
              </a:rPr>
              <a:t>USITC Electronic Document Information System (EDIS)</a:t>
            </a:r>
            <a:r>
              <a:rPr lang="en-US" sz="2400" dirty="0"/>
              <a:t>.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181100" y="4343400"/>
            <a:ext cx="6781800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Important: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en-US" sz="2400" b="1" dirty="0" smtClean="0">
                <a:solidFill>
                  <a:srgbClr val="FF9933"/>
                </a:solidFill>
              </a:rPr>
              <a:t>337Info</a:t>
            </a:r>
            <a:r>
              <a:rPr lang="en-US" sz="2400" dirty="0" smtClean="0"/>
              <a:t> is not necessarily updated in real time.  It is generally updated within three (3) days of Commission action.  </a:t>
            </a:r>
            <a:endParaRPr lang="en-US" sz="2400" dirty="0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730692" y="6430223"/>
            <a:ext cx="304800" cy="30480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5982688"/>
            <a:ext cx="449580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Let’s take a closer look at the sections on this page…</a:t>
            </a:r>
            <a:endParaRPr lang="en-US" dirty="0"/>
          </a:p>
        </p:txBody>
      </p:sp>
      <p:sp>
        <p:nvSpPr>
          <p:cNvPr id="11" name="Action Button: Custom 10">
            <a:hlinkClick r:id="" action="ppaction://hlinkshowjump?jump=previousslide" highlightClick="1"/>
          </p:cNvPr>
          <p:cNvSpPr/>
          <p:nvPr/>
        </p:nvSpPr>
        <p:spPr>
          <a:xfrm>
            <a:off x="2971800" y="6430223"/>
            <a:ext cx="800100" cy="304800"/>
          </a:xfrm>
          <a:prstGeom prst="actionButtonBlank">
            <a:avLst/>
          </a:prstGeom>
          <a:solidFill>
            <a:srgbClr val="D9969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Replay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mph" presetSubtype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5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7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714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273050"/>
            <a:ext cx="3657600" cy="488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FF9933"/>
                </a:solidFill>
              </a:rPr>
              <a:t>337Info Full Investigation Record</a:t>
            </a:r>
            <a:endParaRPr lang="en-US" sz="2000" b="1" dirty="0">
              <a:solidFill>
                <a:srgbClr val="FF9933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6800" cy="578815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457200" y="626364"/>
            <a:ext cx="8153400" cy="381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Summary Investigation Information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905000"/>
            <a:ext cx="8382000" cy="914400"/>
          </a:xfrm>
          <a:prstGeom prst="rect">
            <a:avLst/>
          </a:prstGeom>
          <a:solidFill>
            <a:srgbClr val="FFFF00">
              <a:alpha val="1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17" y="1828800"/>
            <a:ext cx="4351683" cy="13525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76400"/>
            <a:ext cx="5295900" cy="195164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3871976"/>
            <a:ext cx="7848600" cy="230832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Summary Investigation Information</a:t>
            </a:r>
            <a:r>
              <a:rPr lang="en-US" sz="2400" b="1" dirty="0" smtClean="0"/>
              <a:t> </a:t>
            </a:r>
            <a:r>
              <a:rPr lang="en-US" sz="2400" dirty="0" smtClean="0"/>
              <a:t>section includes: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Investigation Title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Investigation Number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Investigation Type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Docket Number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Investigation Status</a:t>
            </a:r>
            <a:endParaRPr lang="en-US" sz="2400" dirty="0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730692" y="6430223"/>
            <a:ext cx="304800" cy="30480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Action Button: Custom 10">
            <a:hlinkClick r:id="" action="ppaction://hlinkshowjump?jump=previousslide" highlightClick="1"/>
          </p:cNvPr>
          <p:cNvSpPr/>
          <p:nvPr/>
        </p:nvSpPr>
        <p:spPr>
          <a:xfrm>
            <a:off x="7677150" y="6400800"/>
            <a:ext cx="800100" cy="304800"/>
          </a:xfrm>
          <a:prstGeom prst="actionButtonBlank">
            <a:avLst/>
          </a:prstGeom>
          <a:solidFill>
            <a:srgbClr val="D9969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Replay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mph" presetSubtype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53" presetClass="exit" presetSubtype="3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uiExpand="1" build="allAtOnce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523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273050"/>
            <a:ext cx="3657600" cy="488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FF9933"/>
                </a:solidFill>
              </a:rPr>
              <a:t>337Info Full Investigation Record</a:t>
            </a:r>
            <a:endParaRPr lang="en-US" sz="2000" b="1" dirty="0">
              <a:solidFill>
                <a:srgbClr val="FF9933"/>
              </a:solidFill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457200" y="626364"/>
            <a:ext cx="8153400" cy="381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Participant Information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6800" cy="578815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2819400"/>
            <a:ext cx="6248400" cy="3505200"/>
          </a:xfrm>
          <a:prstGeom prst="rect">
            <a:avLst/>
          </a:prstGeom>
          <a:solidFill>
            <a:srgbClr val="FFFF00">
              <a:alpha val="1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0" y="353517"/>
            <a:ext cx="3429000" cy="230832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Participant Information section includes </a:t>
            </a:r>
            <a:r>
              <a:rPr lang="en-US" dirty="0" smtClean="0"/>
              <a:t>specific information for each participant: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City, State and Country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Lead Counsel (Firm Name)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Date range in which </a:t>
            </a:r>
            <a:r>
              <a:rPr lang="en-US" dirty="0" smtClean="0"/>
              <a:t>the party </a:t>
            </a:r>
            <a:r>
              <a:rPr lang="en-US" dirty="0" smtClean="0"/>
              <a:t>participated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82470"/>
            <a:ext cx="4495800" cy="278953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5" y="3177236"/>
            <a:ext cx="6910389" cy="178092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8839200" cy="1304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4343400"/>
            <a:ext cx="609600" cy="762000"/>
          </a:xfrm>
          <a:prstGeom prst="rect">
            <a:avLst/>
          </a:prstGeom>
          <a:solidFill>
            <a:srgbClr val="FFFF00">
              <a:alpha val="1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70100" y="2866072"/>
            <a:ext cx="5181600" cy="203132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00B050"/>
                </a:solidFill>
              </a:rPr>
              <a:t>green check </a:t>
            </a:r>
            <a:r>
              <a:rPr lang="en-US" dirty="0" smtClean="0"/>
              <a:t>means the participant is currently active in the investigation.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red X</a:t>
            </a:r>
            <a:r>
              <a:rPr lang="en-US" dirty="0" smtClean="0"/>
              <a:t> means they are </a:t>
            </a:r>
            <a:r>
              <a:rPr lang="en-US" dirty="0"/>
              <a:t>inactive (e.g., have been </a:t>
            </a:r>
            <a:r>
              <a:rPr lang="en-US" dirty="0" smtClean="0"/>
              <a:t>terminated from </a:t>
            </a:r>
            <a:r>
              <a:rPr lang="en-US" dirty="0"/>
              <a:t>the investigation</a:t>
            </a:r>
            <a:r>
              <a:rPr lang="en-US" dirty="0" smtClean="0"/>
              <a:t>). 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the plus (</a:t>
            </a:r>
            <a:r>
              <a:rPr lang="en-US" b="1" dirty="0" smtClean="0"/>
              <a:t>+</a:t>
            </a:r>
            <a:r>
              <a:rPr lang="en-US" dirty="0" smtClean="0"/>
              <a:t>) sign next to a participant’s name to reveal more information, such as disposition information.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" y="4995862"/>
            <a:ext cx="7467600" cy="566738"/>
          </a:xfrm>
          <a:prstGeom prst="rect">
            <a:avLst/>
          </a:prstGeom>
          <a:solidFill>
            <a:srgbClr val="FFFF00">
              <a:alpha val="1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730692" y="6430223"/>
            <a:ext cx="304800" cy="30480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4" name="Action Button: Custom 13">
            <a:hlinkClick r:id="" action="ppaction://hlinkshowjump?jump=previousslide" highlightClick="1"/>
          </p:cNvPr>
          <p:cNvSpPr/>
          <p:nvPr/>
        </p:nvSpPr>
        <p:spPr>
          <a:xfrm>
            <a:off x="7677150" y="6400800"/>
            <a:ext cx="800100" cy="304800"/>
          </a:xfrm>
          <a:prstGeom prst="actionButtonBlank">
            <a:avLst/>
          </a:prstGeom>
          <a:solidFill>
            <a:srgbClr val="D9969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Replay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98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53" presetClass="exit" presetSubtype="3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500"/>
                            </p:stCondLst>
                            <p:childTnLst>
                              <p:par>
                                <p:cTn id="99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1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3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9 -0.00116 L 0.17361 -0.0011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9 -0.00116 L 0.17362 -0.0011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9 -0.00116 L 0.17361 -0.0011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9 -0.00116 L 0.17361 -0.0011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2500"/>
                            </p:stCondLst>
                            <p:childTnLst>
                              <p:par>
                                <p:cTn id="14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3500"/>
                            </p:stCondLst>
                            <p:childTnLst>
                              <p:par>
                                <p:cTn id="151" presetID="21" presetClass="entr" presetSubtype="1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build="allAtOnce" animBg="1"/>
      <p:bldP spid="6" grpId="2" uiExpand="1" build="allAtOnce" animBg="1"/>
      <p:bldP spid="7" grpId="0" animBg="1"/>
      <p:bldP spid="7" grpId="1" animBg="1"/>
      <p:bldP spid="8" grpId="0" uiExpand="1" build="allAtOnce" animBg="1"/>
      <p:bldP spid="8" grpId="1" uiExpand="1" build="allAtOnce" animBg="1"/>
      <p:bldP spid="9" grpId="0" animBg="1"/>
      <p:bldP spid="9" grpId="1" animBg="1"/>
      <p:bldP spid="15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964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6800" cy="578815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28600" y="273050"/>
            <a:ext cx="3657600" cy="488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FF9933"/>
                </a:solidFill>
              </a:rPr>
              <a:t>337Info Full Investigation Record</a:t>
            </a:r>
            <a:endParaRPr lang="en-US" sz="2000" b="1" dirty="0">
              <a:solidFill>
                <a:srgbClr val="FF9933"/>
              </a:solidFill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457200" y="626364"/>
            <a:ext cx="8153400" cy="381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Agency Participant Information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6324601"/>
            <a:ext cx="6172200" cy="454151"/>
          </a:xfrm>
          <a:prstGeom prst="rect">
            <a:avLst/>
          </a:prstGeom>
          <a:solidFill>
            <a:srgbClr val="FFFF00">
              <a:alpha val="1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57600"/>
            <a:ext cx="8915400" cy="2809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1828800"/>
            <a:ext cx="6781800" cy="163121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Agency Participant Information 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OUII staff participating and their level of participation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assigned General Counsel staff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Administrative Law Judge(s) that are presiding/have presided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28600" y="4267200"/>
            <a:ext cx="3048000" cy="2057400"/>
          </a:xfrm>
          <a:prstGeom prst="rect">
            <a:avLst/>
          </a:prstGeom>
          <a:solidFill>
            <a:srgbClr val="FFFF00">
              <a:alpha val="1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6600" y="4267201"/>
            <a:ext cx="2590800" cy="2057400"/>
          </a:xfrm>
          <a:prstGeom prst="rect">
            <a:avLst/>
          </a:prstGeom>
          <a:solidFill>
            <a:srgbClr val="FFFF00">
              <a:alpha val="1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67400" y="4267201"/>
            <a:ext cx="3048000" cy="1828799"/>
          </a:xfrm>
          <a:prstGeom prst="rect">
            <a:avLst/>
          </a:prstGeom>
          <a:solidFill>
            <a:srgbClr val="FFFF00">
              <a:alpha val="1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730692" y="6430223"/>
            <a:ext cx="304800" cy="30480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2" name="Action Button: Custom 11">
            <a:hlinkClick r:id="" action="ppaction://hlinkshowjump?jump=previousslide" highlightClick="1"/>
          </p:cNvPr>
          <p:cNvSpPr/>
          <p:nvPr/>
        </p:nvSpPr>
        <p:spPr>
          <a:xfrm>
            <a:off x="7677150" y="6400800"/>
            <a:ext cx="800100" cy="304800"/>
          </a:xfrm>
          <a:prstGeom prst="actionButtonBlank">
            <a:avLst/>
          </a:prstGeom>
          <a:solidFill>
            <a:srgbClr val="D9969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Replay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1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0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4" grpId="0" uiExpand="1" build="allAtOnce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265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273050"/>
            <a:ext cx="3657600" cy="488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FF9933"/>
                </a:solidFill>
              </a:rPr>
              <a:t>337Info Full Investigation Record</a:t>
            </a:r>
            <a:endParaRPr lang="en-US" sz="2000" b="1" dirty="0">
              <a:solidFill>
                <a:srgbClr val="FF9933"/>
              </a:solidFill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457200" y="626364"/>
            <a:ext cx="8153400" cy="381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Procedural History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6800" cy="578815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29400" y="2819400"/>
            <a:ext cx="2286000" cy="3200400"/>
          </a:xfrm>
          <a:prstGeom prst="rect">
            <a:avLst/>
          </a:prstGeom>
          <a:solidFill>
            <a:srgbClr val="FFFF00">
              <a:alpha val="1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334010"/>
            <a:ext cx="3609975" cy="626122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1382286"/>
            <a:ext cx="3657600" cy="501675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Procedural History section includes key dates, such 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Date of Institution</a:t>
            </a:r>
          </a:p>
          <a:p>
            <a:pPr lvl="2"/>
            <a:r>
              <a:rPr lang="en-US" sz="2000" dirty="0" smtClean="0"/>
              <a:t>The date the Notice </a:t>
            </a:r>
            <a:r>
              <a:rPr lang="en-US" sz="2000" dirty="0" smtClean="0"/>
              <a:t>of Investigation was published in the Federal Register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Hearing dates</a:t>
            </a:r>
          </a:p>
          <a:p>
            <a:pPr lvl="2"/>
            <a:r>
              <a:rPr lang="en-US" sz="2000" dirty="0"/>
              <a:t>B</a:t>
            </a:r>
            <a:r>
              <a:rPr lang="en-US" sz="2000" dirty="0" smtClean="0"/>
              <a:t>oth scheduled and actual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Target date</a:t>
            </a:r>
          </a:p>
          <a:p>
            <a:pPr lvl="2"/>
            <a:r>
              <a:rPr lang="en-US" sz="2000" dirty="0"/>
              <a:t>The scheduled date of completion for the investigation, which is updated to reflect any extensions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886199" y="1905000"/>
            <a:ext cx="1571626" cy="2667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886199" y="2895600"/>
            <a:ext cx="1571625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886200" y="4038600"/>
            <a:ext cx="1571625" cy="6477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730692" y="6430223"/>
            <a:ext cx="304800" cy="30480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2" name="Action Button: Custom 11">
            <a:hlinkClick r:id="" action="ppaction://hlinkshowjump?jump=previousslide" highlightClick="1"/>
          </p:cNvPr>
          <p:cNvSpPr/>
          <p:nvPr/>
        </p:nvSpPr>
        <p:spPr>
          <a:xfrm>
            <a:off x="7677150" y="6400800"/>
            <a:ext cx="800100" cy="304800"/>
          </a:xfrm>
          <a:prstGeom prst="actionButtonBlank">
            <a:avLst/>
          </a:prstGeom>
          <a:solidFill>
            <a:srgbClr val="D9969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Replay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3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5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5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570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5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6800" cy="578815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28600" y="273050"/>
            <a:ext cx="3657600" cy="488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FF9933"/>
                </a:solidFill>
              </a:rPr>
              <a:t>337Info Full Investigation Record</a:t>
            </a:r>
            <a:endParaRPr lang="en-US" sz="2000" b="1" dirty="0">
              <a:solidFill>
                <a:srgbClr val="FF9933"/>
              </a:solidFill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457200" y="626364"/>
            <a:ext cx="8153400" cy="381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Unfair Acts, Intellectual Property, and Product Information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29400" y="5865876"/>
            <a:ext cx="2286000" cy="912876"/>
          </a:xfrm>
          <a:prstGeom prst="rect">
            <a:avLst/>
          </a:prstGeom>
          <a:solidFill>
            <a:srgbClr val="FFFF00">
              <a:alpha val="1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43000"/>
            <a:ext cx="3429000" cy="567461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600200"/>
            <a:ext cx="3505200" cy="317009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These sections expand to reveal information pertaining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Unfair Acts Alleged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intellectual property rights at 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Harmonized Tariff Schedule classification for the alleged imports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category of the products at issue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638800" y="1219200"/>
            <a:ext cx="3048000" cy="1295400"/>
          </a:xfrm>
          <a:prstGeom prst="rect">
            <a:avLst/>
          </a:prstGeom>
          <a:solidFill>
            <a:srgbClr val="FFFF00">
              <a:alpha val="1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38800" y="2819400"/>
            <a:ext cx="3048000" cy="1676400"/>
          </a:xfrm>
          <a:prstGeom prst="rect">
            <a:avLst/>
          </a:prstGeom>
          <a:solidFill>
            <a:srgbClr val="FFFF00">
              <a:alpha val="1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38800" y="4648200"/>
            <a:ext cx="838200" cy="2209800"/>
          </a:xfrm>
          <a:prstGeom prst="rect">
            <a:avLst/>
          </a:prstGeom>
          <a:solidFill>
            <a:srgbClr val="FFFF00">
              <a:alpha val="1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77000" y="4953000"/>
            <a:ext cx="2209800" cy="1825752"/>
          </a:xfrm>
          <a:prstGeom prst="rect">
            <a:avLst/>
          </a:prstGeom>
          <a:solidFill>
            <a:srgbClr val="FFFF00">
              <a:alpha val="1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208264" y="1414272"/>
            <a:ext cx="152400" cy="228600"/>
          </a:xfrm>
          <a:prstGeom prst="ellipse">
            <a:avLst/>
          </a:prstGeom>
          <a:solidFill>
            <a:srgbClr val="FFFF00">
              <a:alpha val="1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208264" y="2874620"/>
            <a:ext cx="152400" cy="228600"/>
          </a:xfrm>
          <a:prstGeom prst="ellipse">
            <a:avLst/>
          </a:prstGeom>
          <a:solidFill>
            <a:srgbClr val="FFFF00">
              <a:alpha val="1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208264" y="4770299"/>
            <a:ext cx="152400" cy="228600"/>
          </a:xfrm>
          <a:prstGeom prst="ellipse">
            <a:avLst/>
          </a:prstGeom>
          <a:solidFill>
            <a:srgbClr val="FFFF00">
              <a:alpha val="1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730692" y="6430223"/>
            <a:ext cx="304800" cy="30480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6" name="Action Button: Custom 15">
            <a:hlinkClick r:id="" action="ppaction://hlinkshowjump?jump=previousslide" highlightClick="1"/>
          </p:cNvPr>
          <p:cNvSpPr/>
          <p:nvPr/>
        </p:nvSpPr>
        <p:spPr>
          <a:xfrm>
            <a:off x="7677150" y="6400800"/>
            <a:ext cx="800100" cy="304800"/>
          </a:xfrm>
          <a:prstGeom prst="actionButtonBlank">
            <a:avLst/>
          </a:prstGeom>
          <a:solidFill>
            <a:srgbClr val="D9969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Replay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87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500"/>
                            </p:stCondLst>
                            <p:childTnLst>
                              <p:par>
                                <p:cTn id="62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4500"/>
                            </p:stCondLst>
                            <p:childTnLst>
                              <p:par>
                                <p:cTn id="84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8000"/>
                            </p:stCondLst>
                            <p:childTnLst>
                              <p:par>
                                <p:cTn id="88" presetID="21" presetClass="entr" presetSubtype="1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6" grpId="0" animBg="1"/>
      <p:bldP spid="6" grpId="1" animBg="1"/>
      <p:bldP spid="8" grpId="0" animBg="1"/>
      <p:bldP spid="8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5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273050"/>
            <a:ext cx="3657600" cy="488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FF9933"/>
                </a:solidFill>
              </a:rPr>
              <a:t>337Info Full Investigation Record</a:t>
            </a:r>
            <a:endParaRPr lang="en-US" sz="2000" b="1" dirty="0">
              <a:solidFill>
                <a:srgbClr val="FF9933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6800" cy="578815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4991" y="912757"/>
            <a:ext cx="6629400" cy="181588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you have </a:t>
            </a:r>
            <a:r>
              <a:rPr lang="en-US" sz="2800" dirty="0"/>
              <a:t>questions about the information included in a particular field in 337Info, please refer to </a:t>
            </a:r>
            <a:r>
              <a:rPr lang="en-US" sz="2800" dirty="0" smtClean="0"/>
              <a:t>the Data Dictionary linked to on the home page.</a:t>
            </a:r>
            <a:endParaRPr lang="en-US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2971800"/>
            <a:ext cx="8924925" cy="2705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048000" y="2736503"/>
            <a:ext cx="2590800" cy="24450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730692" y="6430223"/>
            <a:ext cx="304800" cy="30480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" name="Action Button: Custom 8">
            <a:hlinkClick r:id="" action="ppaction://hlinkshowjump?jump=previousslide" highlightClick="1"/>
          </p:cNvPr>
          <p:cNvSpPr/>
          <p:nvPr/>
        </p:nvSpPr>
        <p:spPr>
          <a:xfrm>
            <a:off x="7677150" y="6400800"/>
            <a:ext cx="800100" cy="304800"/>
          </a:xfrm>
          <a:prstGeom prst="actionButtonBlank">
            <a:avLst/>
          </a:prstGeom>
          <a:solidFill>
            <a:srgbClr val="D9969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Replay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09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mph" presetSubtype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205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273050"/>
            <a:ext cx="3962400" cy="488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FF9933"/>
                </a:solidFill>
              </a:rPr>
              <a:t>337Info Search Examples</a:t>
            </a:r>
            <a:endParaRPr lang="en-US" sz="2000" b="1" dirty="0">
              <a:solidFill>
                <a:srgbClr val="FF99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013502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Now that you know a bit about 337Info’s structure and features, let’s walk through some searches…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98602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want to see a list of investigations that are in the </a:t>
            </a:r>
            <a:r>
              <a:rPr lang="en-US" sz="2400" b="1" dirty="0" smtClean="0"/>
              <a:t>violation phase </a:t>
            </a:r>
            <a:r>
              <a:rPr lang="en-US" sz="2400" dirty="0" smtClean="0"/>
              <a:t>and currently </a:t>
            </a:r>
            <a:r>
              <a:rPr lang="en-US" sz="2400" b="1" dirty="0" smtClean="0"/>
              <a:t>pending before Chief Administrative Law Judge Bullock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57200" y="626364"/>
            <a:ext cx="8153400" cy="381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Search Example #1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8686801" cy="2971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2209799"/>
            <a:ext cx="5029200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Click the ALJ search button on the home page…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62000" y="3040796"/>
            <a:ext cx="1066800" cy="11502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8686801" cy="3581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94100" y="3200399"/>
            <a:ext cx="4953000" cy="156966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…the resulting search box’s asterisk (*) is a wild card character so that you may type any portion of the Chief Judge’s last name…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447800" y="4031396"/>
            <a:ext cx="2146300" cy="17598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15000" y="4911298"/>
            <a:ext cx="25146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…and click Search.</a:t>
            </a:r>
            <a:endParaRPr lang="en-US" sz="2400" dirty="0"/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 flipH="1">
            <a:off x="6070600" y="5372963"/>
            <a:ext cx="901700" cy="2658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730692" y="6358046"/>
            <a:ext cx="304800" cy="30480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6" name="Action Button: Custom 15">
            <a:hlinkClick r:id="" action="ppaction://hlinkshowjump?jump=previousslide" highlightClick="1"/>
          </p:cNvPr>
          <p:cNvSpPr/>
          <p:nvPr/>
        </p:nvSpPr>
        <p:spPr>
          <a:xfrm>
            <a:off x="7677150" y="6400800"/>
            <a:ext cx="800100" cy="304800"/>
          </a:xfrm>
          <a:prstGeom prst="actionButtonBlank">
            <a:avLst/>
          </a:prstGeom>
          <a:solidFill>
            <a:srgbClr val="D9969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Replay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1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xit" presetSubtype="2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 animBg="1"/>
      <p:bldP spid="9" grpId="0" animBg="1"/>
      <p:bldP spid="12" grpId="0" animBg="1"/>
      <p:bldP spid="18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417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273050"/>
            <a:ext cx="3962400" cy="488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FF9933"/>
                </a:solidFill>
              </a:rPr>
              <a:t>337Info Search Examples</a:t>
            </a:r>
            <a:endParaRPr lang="en-US" sz="2000" b="1" dirty="0">
              <a:solidFill>
                <a:srgbClr val="FF993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8602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want to see a list of investigations that are in the </a:t>
            </a:r>
            <a:r>
              <a:rPr lang="en-US" sz="2400" b="1" dirty="0" smtClean="0"/>
              <a:t>violation phase </a:t>
            </a:r>
            <a:r>
              <a:rPr lang="en-US" sz="2400" dirty="0" smtClean="0"/>
              <a:t>and currently </a:t>
            </a:r>
            <a:r>
              <a:rPr lang="en-US" sz="2400" b="1" dirty="0" smtClean="0"/>
              <a:t>pending before Chief Administrative Law Judge Bullock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57200" y="626364"/>
            <a:ext cx="8153400" cy="381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Search Example #1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9" y="1817025"/>
            <a:ext cx="8902701" cy="47361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62400" y="2590800"/>
            <a:ext cx="4724400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Your results are a list of investigations begun on or after October 1, 2008 in which Chief Judge Bullock ever presided.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3810000"/>
            <a:ext cx="4724400" cy="163121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Use the filters to narrow your results to show only those investigations that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On violation</a:t>
            </a:r>
          </a:p>
          <a:p>
            <a:pPr lvl="1"/>
            <a:r>
              <a:rPr lang="en-US" sz="2000" dirty="0" smtClean="0"/>
              <a:t>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Currently pending before an ALJ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838200" y="3429000"/>
            <a:ext cx="1600200" cy="1219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219200" y="5195619"/>
            <a:ext cx="1219200" cy="6218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9" y="1817026"/>
            <a:ext cx="8902701" cy="473617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28600" y="3352800"/>
            <a:ext cx="762000" cy="152400"/>
          </a:xfrm>
          <a:prstGeom prst="rect">
            <a:avLst/>
          </a:prstGeom>
          <a:solidFill>
            <a:srgbClr val="FFFF00">
              <a:alpha val="1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8600" y="5105401"/>
            <a:ext cx="914400" cy="152400"/>
          </a:xfrm>
          <a:prstGeom prst="rect">
            <a:avLst/>
          </a:prstGeom>
          <a:solidFill>
            <a:srgbClr val="FFFF00">
              <a:alpha val="1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47800" y="3576935"/>
            <a:ext cx="4419600" cy="132343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Your results narrow to show only those violation cases currently pending before an ALJ and in which Chief Judge Bullock is presiding or has presided.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657600" y="6019800"/>
            <a:ext cx="4953000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column indicates the ALJ currently presiding over the investigation.</a:t>
            </a:r>
            <a:endParaRPr lang="en-US" sz="20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248400" y="5562600"/>
            <a:ext cx="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ction Button: Forward or Next 23">
            <a:hlinkClick r:id="" action="ppaction://hlinkshowjump?jump=nextslide" highlightClick="1"/>
          </p:cNvPr>
          <p:cNvSpPr/>
          <p:nvPr/>
        </p:nvSpPr>
        <p:spPr>
          <a:xfrm>
            <a:off x="8730692" y="6358046"/>
            <a:ext cx="304800" cy="30480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4300" y="6327576"/>
            <a:ext cx="3390900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Let’s try another example…</a:t>
            </a:r>
            <a:endParaRPr lang="en-US" sz="2000" dirty="0"/>
          </a:p>
        </p:txBody>
      </p:sp>
      <p:sp>
        <p:nvSpPr>
          <p:cNvPr id="18" name="Action Button: Custom 17">
            <a:hlinkClick r:id="" action="ppaction://hlinkshowjump?jump=previousslide" highlightClick="1"/>
          </p:cNvPr>
          <p:cNvSpPr/>
          <p:nvPr/>
        </p:nvSpPr>
        <p:spPr>
          <a:xfrm>
            <a:off x="4207042" y="6422886"/>
            <a:ext cx="800100" cy="304800"/>
          </a:xfrm>
          <a:prstGeom prst="actionButtonBlank">
            <a:avLst/>
          </a:prstGeom>
          <a:solidFill>
            <a:srgbClr val="D9969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Replay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7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3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90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7" grpId="0" animBg="1"/>
      <p:bldP spid="15" grpId="0" animBg="1"/>
      <p:bldP spid="15" grpId="1" animBg="1"/>
      <p:bldP spid="16" grpId="0" animBg="1"/>
      <p:bldP spid="16" grpId="1" animBg="1"/>
      <p:bldP spid="24" grpId="0" animBg="1"/>
      <p:bldP spid="22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927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273050"/>
            <a:ext cx="3962400" cy="488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FF9933"/>
                </a:solidFill>
              </a:rPr>
              <a:t>337Info Search Examples</a:t>
            </a:r>
            <a:endParaRPr lang="en-US" sz="2000" b="1" dirty="0">
              <a:solidFill>
                <a:srgbClr val="FF9933"/>
              </a:solidFill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457200" y="626364"/>
            <a:ext cx="8153400" cy="381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Search Example #2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8602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want to see a list of investigations that have an </a:t>
            </a:r>
            <a:r>
              <a:rPr lang="en-US" sz="2400" b="1" dirty="0" smtClean="0"/>
              <a:t>evidentiary hearing</a:t>
            </a:r>
            <a:r>
              <a:rPr lang="en-US" sz="2400" dirty="0" smtClean="0"/>
              <a:t> beginning next month.</a:t>
            </a:r>
            <a:endParaRPr lang="en-US" sz="2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17024"/>
            <a:ext cx="8991600" cy="48885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1600" y="4953000"/>
            <a:ext cx="3733800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From the Advanced Search page, select the Evidentiary Hearing Schedule Start field…</a:t>
            </a:r>
            <a:endParaRPr lang="en-US" sz="2000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3124200" y="5460832"/>
            <a:ext cx="2057400" cy="6351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4000" y="2667000"/>
            <a:ext cx="3429000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…then use the calendar selector tool to select the relevant timeframe.</a:t>
            </a:r>
            <a:endParaRPr lang="en-US" sz="2000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4152900" y="3174832"/>
            <a:ext cx="1181100" cy="255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0"/>
          <a:stretch/>
        </p:blipFill>
        <p:spPr bwMode="auto">
          <a:xfrm>
            <a:off x="76200" y="1817024"/>
            <a:ext cx="8991600" cy="483385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14600" y="2819400"/>
            <a:ext cx="1371600" cy="228600"/>
          </a:xfrm>
          <a:prstGeom prst="rect">
            <a:avLst/>
          </a:prstGeom>
          <a:solidFill>
            <a:srgbClr val="FFFF00">
              <a:alpha val="1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24200" y="3505200"/>
            <a:ext cx="161925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Search.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657600" y="3874532"/>
            <a:ext cx="381000" cy="4688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8730692" y="6358046"/>
            <a:ext cx="304800" cy="30480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5" name="Action Button: Custom 14">
            <a:hlinkClick r:id="" action="ppaction://hlinkshowjump?jump=previousslide" highlightClick="1"/>
          </p:cNvPr>
          <p:cNvSpPr/>
          <p:nvPr/>
        </p:nvSpPr>
        <p:spPr>
          <a:xfrm>
            <a:off x="7677150" y="6400800"/>
            <a:ext cx="800100" cy="304800"/>
          </a:xfrm>
          <a:prstGeom prst="actionButtonBlank">
            <a:avLst/>
          </a:prstGeom>
          <a:solidFill>
            <a:srgbClr val="D9969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Replay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9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5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8" grpId="0" animBg="1"/>
      <p:bldP spid="11" grpId="0" animBg="1"/>
      <p:bldP spid="12" grpId="0" animBg="1"/>
      <p:bldP spid="19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949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1" y="685800"/>
            <a:ext cx="5451139" cy="609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3050"/>
            <a:ext cx="3008313" cy="488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FF9933"/>
                </a:solidFill>
              </a:rPr>
              <a:t>337Info Home Page</a:t>
            </a:r>
            <a:endParaRPr lang="en-US" sz="2000" b="1" dirty="0">
              <a:solidFill>
                <a:srgbClr val="FF9933"/>
              </a:solidFill>
            </a:endParaRPr>
          </a:p>
        </p:txBody>
      </p:sp>
      <p:sp>
        <p:nvSpPr>
          <p:cNvPr id="2" name="TextBox 1">
            <a:hlinkClick r:id="" action="ppaction://hlinkshowjump?jump=previousslide"/>
          </p:cNvPr>
          <p:cNvSpPr txBox="1"/>
          <p:nvPr/>
        </p:nvSpPr>
        <p:spPr>
          <a:xfrm>
            <a:off x="5562600" y="685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9933"/>
                </a:solidFill>
              </a:rPr>
              <a:t>337Info</a:t>
            </a:r>
            <a:r>
              <a:rPr lang="en-US" dirty="0" smtClean="0"/>
              <a:t> home page has several key features: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1524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Lists </a:t>
            </a:r>
            <a:r>
              <a:rPr lang="en-US" b="1" dirty="0" smtClean="0"/>
              <a:t>recent complaints</a:t>
            </a:r>
            <a:r>
              <a:rPr lang="en-US" dirty="0" smtClean="0"/>
              <a:t> filed with the Commission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" y="3429000"/>
            <a:ext cx="3581400" cy="3352800"/>
          </a:xfrm>
          <a:prstGeom prst="rect">
            <a:avLst/>
          </a:prstGeom>
          <a:solidFill>
            <a:srgbClr val="FFFF00">
              <a:alpha val="1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21658" y="2621872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Provides </a:t>
            </a:r>
            <a:r>
              <a:rPr lang="en-US" b="1" dirty="0" smtClean="0"/>
              <a:t>filters</a:t>
            </a:r>
            <a:r>
              <a:rPr lang="en-US" dirty="0" smtClean="0"/>
              <a:t> to quickly access investigations that meet certain criteria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38481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Provides links to </a:t>
            </a:r>
            <a:r>
              <a:rPr lang="en-US" b="1" dirty="0" smtClean="0"/>
              <a:t>other research tools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38600" y="2590800"/>
            <a:ext cx="1371600" cy="2514600"/>
          </a:xfrm>
          <a:prstGeom prst="rect">
            <a:avLst/>
          </a:prstGeom>
          <a:solidFill>
            <a:srgbClr val="FFFF00">
              <a:alpha val="1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57835" y="1524000"/>
            <a:ext cx="1371600" cy="914400"/>
          </a:xfrm>
          <a:prstGeom prst="rect">
            <a:avLst/>
          </a:prstGeom>
          <a:solidFill>
            <a:srgbClr val="FFFF00">
              <a:alpha val="1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38800" y="5410200"/>
            <a:ext cx="3352800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Let’s take a closer look at these key features…</a:t>
            </a:r>
            <a:endParaRPr lang="en-US" dirty="0"/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686800" y="6400800"/>
            <a:ext cx="304800" cy="30480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4" name="Action Button: Custom 13">
            <a:hlinkClick r:id="" action="ppaction://hlinkshowjump?jump=previousslide" highlightClick="1"/>
          </p:cNvPr>
          <p:cNvSpPr/>
          <p:nvPr/>
        </p:nvSpPr>
        <p:spPr>
          <a:xfrm>
            <a:off x="7677150" y="6400800"/>
            <a:ext cx="800100" cy="304800"/>
          </a:xfrm>
          <a:prstGeom prst="actionButtonBlank">
            <a:avLst/>
          </a:prstGeom>
          <a:solidFill>
            <a:srgbClr val="D99694">
              <a:alpha val="7490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Replay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242" y="6258580"/>
            <a:ext cx="2933515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Throughout the tutorial click the red Replay button to replay the animation</a:t>
            </a:r>
            <a:endParaRPr lang="en-US" sz="1400" dirty="0"/>
          </a:p>
        </p:txBody>
      </p:sp>
      <p:cxnSp>
        <p:nvCxnSpPr>
          <p:cNvPr id="17" name="Straight Arrow Connector 16"/>
          <p:cNvCxnSpPr>
            <a:stCxn id="15" idx="3"/>
            <a:endCxn id="14" idx="2"/>
          </p:cNvCxnSpPr>
          <p:nvPr/>
        </p:nvCxnSpPr>
        <p:spPr>
          <a:xfrm>
            <a:off x="7181757" y="6520190"/>
            <a:ext cx="495393" cy="3301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51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7" grpId="0"/>
      <p:bldP spid="8" grpId="0"/>
      <p:bldP spid="6" grpId="0" animBg="1"/>
      <p:bldP spid="6" grpId="1" animBg="1"/>
      <p:bldP spid="9" grpId="0" animBg="1"/>
      <p:bldP spid="9" grpId="1" animBg="1"/>
      <p:bldP spid="10" grpId="0" animBg="1"/>
      <p:bldP spid="12" grpId="0" animBg="1"/>
      <p:bldP spid="14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273050"/>
            <a:ext cx="3962400" cy="488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FF9933"/>
                </a:solidFill>
              </a:rPr>
              <a:t>337Info Search Examples</a:t>
            </a:r>
            <a:endParaRPr lang="en-US" sz="2000" b="1" dirty="0">
              <a:solidFill>
                <a:srgbClr val="FF9933"/>
              </a:solidFill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457200" y="626364"/>
            <a:ext cx="8153400" cy="381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Search Example #2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8602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want to see a list of investigations that have an </a:t>
            </a:r>
            <a:r>
              <a:rPr lang="en-US" sz="2400" b="1" dirty="0" smtClean="0"/>
              <a:t>evidentiary hearing</a:t>
            </a:r>
            <a:r>
              <a:rPr lang="en-US" sz="2400" dirty="0" smtClean="0"/>
              <a:t> beginning next month.</a:t>
            </a:r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17026"/>
            <a:ext cx="8763000" cy="481237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2800" y="3352800"/>
            <a:ext cx="3962400" cy="163121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Please note that your results may show terminated investigations.  Use the filters to be sure you are viewing only those investigations that are active at the Commission.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600200" y="3962400"/>
            <a:ext cx="1752600" cy="1371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81000" y="5334000"/>
            <a:ext cx="1219200" cy="533400"/>
          </a:xfrm>
          <a:prstGeom prst="rect">
            <a:avLst/>
          </a:prstGeom>
          <a:solidFill>
            <a:srgbClr val="FFFF00">
              <a:alpha val="1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730692" y="6358046"/>
            <a:ext cx="304800" cy="30480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94300" y="6327576"/>
            <a:ext cx="3390900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Let’s try one more example…</a:t>
            </a:r>
            <a:endParaRPr lang="en-US" sz="2000" dirty="0"/>
          </a:p>
        </p:txBody>
      </p:sp>
      <p:sp>
        <p:nvSpPr>
          <p:cNvPr id="12" name="Action Button: Custom 11">
            <a:hlinkClick r:id="" action="ppaction://hlinkshowjump?jump=previousslide" highlightClick="1"/>
          </p:cNvPr>
          <p:cNvSpPr/>
          <p:nvPr/>
        </p:nvSpPr>
        <p:spPr>
          <a:xfrm>
            <a:off x="4223084" y="6375231"/>
            <a:ext cx="800100" cy="304800"/>
          </a:xfrm>
          <a:prstGeom prst="actionButtonBlank">
            <a:avLst/>
          </a:prstGeom>
          <a:solidFill>
            <a:srgbClr val="D9969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Replay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2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756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273050"/>
            <a:ext cx="3962400" cy="488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FF9933"/>
                </a:solidFill>
              </a:rPr>
              <a:t>337Info Search Examples</a:t>
            </a:r>
            <a:endParaRPr lang="en-US" sz="2000" b="1" dirty="0">
              <a:solidFill>
                <a:srgbClr val="FF9933"/>
              </a:solidFill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457200" y="626364"/>
            <a:ext cx="8153400" cy="381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Search Example #3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8602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want to see a list of investigations that involve a </a:t>
            </a:r>
            <a:r>
              <a:rPr lang="en-US" sz="2400" b="1" dirty="0" smtClean="0"/>
              <a:t>party from Canada</a:t>
            </a:r>
            <a:r>
              <a:rPr lang="en-US" sz="2400" dirty="0" smtClean="0"/>
              <a:t> </a:t>
            </a:r>
            <a:r>
              <a:rPr lang="en-US" sz="2400" i="1" dirty="0" smtClean="0"/>
              <a:t>and</a:t>
            </a:r>
            <a:r>
              <a:rPr lang="en-US" sz="2400" dirty="0" smtClean="0"/>
              <a:t> in which </a:t>
            </a:r>
            <a:r>
              <a:rPr lang="en-US" sz="2400" b="1" dirty="0" smtClean="0"/>
              <a:t>Apple is a party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17025"/>
            <a:ext cx="8991599" cy="4879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3517886"/>
            <a:ext cx="3505200" cy="147732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To find investigations in which a party is from Canada, be sure to select Country of Origin under both the Complainant and Respondent headings…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86000" y="4995214"/>
            <a:ext cx="1524000" cy="110078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86000" y="4995214"/>
            <a:ext cx="2819400" cy="110078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62600" y="3657600"/>
            <a:ext cx="3200400" cy="92333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…and use the parentheses because we will be adding another clause to this search.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04800" y="2971800"/>
            <a:ext cx="3048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772400" y="2971800"/>
            <a:ext cx="3048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609600" y="3200400"/>
            <a:ext cx="49530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562600" y="3200400"/>
            <a:ext cx="22098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17025"/>
            <a:ext cx="8991599" cy="487904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324600" y="2057400"/>
            <a:ext cx="266700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Connect the clauses with AND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153400" y="2703731"/>
            <a:ext cx="304800" cy="26806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eft Brace 22"/>
          <p:cNvSpPr/>
          <p:nvPr/>
        </p:nvSpPr>
        <p:spPr>
          <a:xfrm rot="16200000">
            <a:off x="3009900" y="800100"/>
            <a:ext cx="381000" cy="56388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142999" y="3835400"/>
            <a:ext cx="4114800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Be sure to select both Complainant and Respondent and use the parentheses.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114800" y="4481731"/>
            <a:ext cx="0" cy="115706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14800" y="4481731"/>
            <a:ext cx="1142999" cy="115706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228599" y="3149600"/>
            <a:ext cx="3048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753100" y="3174986"/>
            <a:ext cx="3048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810000" y="4481731"/>
            <a:ext cx="609600" cy="513311"/>
          </a:xfrm>
          <a:prstGeom prst="ellipse">
            <a:avLst/>
          </a:prstGeom>
          <a:solidFill>
            <a:srgbClr val="FFFF00">
              <a:alpha val="1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968500" y="4582216"/>
            <a:ext cx="14859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Search.</a:t>
            </a:r>
            <a:endParaRPr lang="en-US" dirty="0"/>
          </a:p>
        </p:txBody>
      </p:sp>
      <p:cxnSp>
        <p:nvCxnSpPr>
          <p:cNvPr id="35" name="Straight Arrow Connector 34"/>
          <p:cNvCxnSpPr>
            <a:endCxn id="30" idx="2"/>
          </p:cNvCxnSpPr>
          <p:nvPr/>
        </p:nvCxnSpPr>
        <p:spPr>
          <a:xfrm>
            <a:off x="3454400" y="4738386"/>
            <a:ext cx="355600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ction Button: Forward or Next 40">
            <a:hlinkClick r:id="" action="ppaction://hlinkshowjump?jump=nextslide" highlightClick="1"/>
          </p:cNvPr>
          <p:cNvSpPr/>
          <p:nvPr/>
        </p:nvSpPr>
        <p:spPr>
          <a:xfrm>
            <a:off x="8730692" y="6358046"/>
            <a:ext cx="304800" cy="30480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00" y="3454400"/>
            <a:ext cx="1295400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Remember!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760" y="4131329"/>
            <a:ext cx="4857128" cy="64761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Straight Arrow Connector 9"/>
          <p:cNvCxnSpPr>
            <a:stCxn id="6" idx="2"/>
          </p:cNvCxnSpPr>
          <p:nvPr/>
        </p:nvCxnSpPr>
        <p:spPr>
          <a:xfrm>
            <a:off x="7962900" y="3835400"/>
            <a:ext cx="0" cy="2959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ction Button: Custom 33">
            <a:hlinkClick r:id="" action="ppaction://hlinkshowjump?jump=previousslide" highlightClick="1"/>
          </p:cNvPr>
          <p:cNvSpPr/>
          <p:nvPr/>
        </p:nvSpPr>
        <p:spPr>
          <a:xfrm>
            <a:off x="7677150" y="6400800"/>
            <a:ext cx="800100" cy="304800"/>
          </a:xfrm>
          <a:prstGeom prst="actionButtonBlank">
            <a:avLst/>
          </a:prstGeom>
          <a:solidFill>
            <a:srgbClr val="D9969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Replay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89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9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9500"/>
                            </p:stCondLst>
                            <p:childTnLst>
                              <p:par>
                                <p:cTn id="78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3" presetID="10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4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13" grpId="0" animBg="1"/>
      <p:bldP spid="14" grpId="0" animBg="1"/>
      <p:bldP spid="16" grpId="0" animBg="1"/>
      <p:bldP spid="20" grpId="0" animBg="1"/>
      <p:bldP spid="20" grpId="1" animBg="1"/>
      <p:bldP spid="23" grpId="0" animBg="1"/>
      <p:bldP spid="23" grpId="1" animBg="1"/>
      <p:bldP spid="24" grpId="0" animBg="1"/>
      <p:bldP spid="24" grpId="1" animBg="1"/>
      <p:bldP spid="32" grpId="0" animBg="1"/>
      <p:bldP spid="32" grpId="1" animBg="1"/>
      <p:bldP spid="33" grpId="0" animBg="1"/>
      <p:bldP spid="33" grpId="1" animBg="1"/>
      <p:bldP spid="30" grpId="0" animBg="1"/>
      <p:bldP spid="31" grpId="0" animBg="1"/>
      <p:bldP spid="41" grpId="0" animBg="1"/>
      <p:bldP spid="6" grpId="0" animBg="1"/>
      <p:bldP spid="6" grpId="1" animBg="1"/>
      <p:bldP spid="3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861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273050"/>
            <a:ext cx="3962400" cy="488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FF9933"/>
                </a:solidFill>
              </a:rPr>
              <a:t>337Info Search Examples</a:t>
            </a:r>
            <a:endParaRPr lang="en-US" sz="2000" b="1" dirty="0">
              <a:solidFill>
                <a:srgbClr val="FF9933"/>
              </a:solidFill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457200" y="626364"/>
            <a:ext cx="8153400" cy="381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Search Example #3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8602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want to see a list of investigations that involve a </a:t>
            </a:r>
            <a:r>
              <a:rPr lang="en-US" sz="2400" b="1" dirty="0" smtClean="0"/>
              <a:t>party from Canada</a:t>
            </a:r>
            <a:r>
              <a:rPr lang="en-US" sz="2400" dirty="0" smtClean="0"/>
              <a:t> </a:t>
            </a:r>
            <a:r>
              <a:rPr lang="en-US" sz="2400" i="1" dirty="0" smtClean="0"/>
              <a:t>and</a:t>
            </a:r>
            <a:r>
              <a:rPr lang="en-US" sz="2400" dirty="0" smtClean="0"/>
              <a:t> in which </a:t>
            </a:r>
            <a:r>
              <a:rPr lang="en-US" sz="2400" b="1" dirty="0" smtClean="0"/>
              <a:t>Apple is a party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17024"/>
            <a:ext cx="8915400" cy="488857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2200" y="4495800"/>
            <a:ext cx="4419600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Double check your results by hovering over the magnifying glasses or clicking the investigation titles.</a:t>
            </a:r>
            <a:endParaRPr lang="en-US" sz="2000" dirty="0"/>
          </a:p>
        </p:txBody>
      </p:sp>
      <p:sp>
        <p:nvSpPr>
          <p:cNvPr id="6" name="Oval 5"/>
          <p:cNvSpPr/>
          <p:nvPr/>
        </p:nvSpPr>
        <p:spPr>
          <a:xfrm>
            <a:off x="4114800" y="3962400"/>
            <a:ext cx="152400" cy="222712"/>
          </a:xfrm>
          <a:prstGeom prst="ellipse">
            <a:avLst/>
          </a:prstGeom>
          <a:solidFill>
            <a:srgbClr val="FFFF00">
              <a:alpha val="1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2600" y="3276600"/>
            <a:ext cx="2362200" cy="381000"/>
          </a:xfrm>
          <a:prstGeom prst="rect">
            <a:avLst/>
          </a:prstGeom>
          <a:solidFill>
            <a:srgbClr val="FFFF00">
              <a:alpha val="1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6" idx="4"/>
          </p:cNvCxnSpPr>
          <p:nvPr/>
        </p:nvCxnSpPr>
        <p:spPr>
          <a:xfrm flipH="1" flipV="1">
            <a:off x="4191000" y="4185112"/>
            <a:ext cx="76200" cy="3106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933700" y="3657600"/>
            <a:ext cx="1333500" cy="838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730692" y="6358046"/>
            <a:ext cx="304800" cy="30480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7400" y="6327576"/>
            <a:ext cx="2717800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few more search tips…</a:t>
            </a:r>
            <a:endParaRPr lang="en-US" sz="2000" dirty="0"/>
          </a:p>
        </p:txBody>
      </p:sp>
      <p:sp>
        <p:nvSpPr>
          <p:cNvPr id="15" name="Action Button: Custom 14">
            <a:hlinkClick r:id="" action="ppaction://hlinkshowjump?jump=previousslide" highlightClick="1"/>
          </p:cNvPr>
          <p:cNvSpPr/>
          <p:nvPr/>
        </p:nvSpPr>
        <p:spPr>
          <a:xfrm>
            <a:off x="4800600" y="6358046"/>
            <a:ext cx="800100" cy="304800"/>
          </a:xfrm>
          <a:prstGeom prst="actionButtonBlank">
            <a:avLst/>
          </a:prstGeom>
          <a:solidFill>
            <a:srgbClr val="D9969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Replay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65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  <p:bldP spid="14" grpId="0" animBg="1"/>
      <p:bldP spid="1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273050"/>
            <a:ext cx="3962400" cy="488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FF9933"/>
                </a:solidFill>
              </a:rPr>
              <a:t>337Info Search Tips</a:t>
            </a:r>
            <a:endParaRPr lang="en-US" sz="2000" b="1" dirty="0">
              <a:solidFill>
                <a:srgbClr val="FF99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7021" y="1566738"/>
            <a:ext cx="6477000" cy="43088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337Info searches return a list of </a:t>
            </a:r>
            <a:r>
              <a:rPr lang="en-US" sz="2400" b="1" dirty="0" smtClean="0"/>
              <a:t>investigations.</a:t>
            </a:r>
          </a:p>
          <a:p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It may help to </a:t>
            </a:r>
            <a:r>
              <a:rPr lang="en-US" sz="2400" b="1" dirty="0" smtClean="0"/>
              <a:t>phrase your question</a:t>
            </a:r>
            <a:r>
              <a:rPr lang="en-US" sz="2400" dirty="0" smtClean="0"/>
              <a:t> before you begin building your search query. (“I want to see a list of investigations that…”)</a:t>
            </a:r>
          </a:p>
          <a:p>
            <a:endParaRPr lang="en-US" sz="24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If you are searching on multiple fields: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Pay attention to the </a:t>
            </a:r>
            <a:r>
              <a:rPr lang="en-US" sz="2400" b="1" dirty="0"/>
              <a:t>conjunctions</a:t>
            </a:r>
            <a:r>
              <a:rPr lang="en-US" sz="2400" dirty="0"/>
              <a:t> you use. (The default is OR</a:t>
            </a:r>
            <a:r>
              <a:rPr lang="en-US" sz="2400" dirty="0" smtClean="0"/>
              <a:t>.)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Think about whether you need to use </a:t>
            </a:r>
            <a:r>
              <a:rPr lang="en-US" sz="2400" b="1" dirty="0" smtClean="0"/>
              <a:t>parentheses</a:t>
            </a:r>
            <a:r>
              <a:rPr lang="en-US" sz="2400" dirty="0" smtClean="0"/>
              <a:t> to properly group the fields.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73050"/>
            <a:ext cx="769121" cy="58674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REMEMBER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7021" y="927099"/>
            <a:ext cx="6437358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200" spc="2400" dirty="0" smtClean="0">
                <a:solidFill>
                  <a:srgbClr val="FF0000"/>
                </a:solidFill>
              </a:rPr>
              <a:t>EMEMBER</a:t>
            </a:r>
            <a:endParaRPr lang="en-US" sz="3200" spc="2400" dirty="0">
              <a:solidFill>
                <a:srgbClr val="FF0000"/>
              </a:solidFill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730692" y="6358046"/>
            <a:ext cx="304800" cy="30480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6327576"/>
            <a:ext cx="2717800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Still have questions?…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182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97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914400"/>
            <a:ext cx="8686801" cy="37480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273050"/>
            <a:ext cx="3962400" cy="488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FF9933"/>
                </a:solidFill>
              </a:rPr>
              <a:t>337Info Help</a:t>
            </a:r>
            <a:endParaRPr lang="en-US" sz="2000" b="1" dirty="0">
              <a:solidFill>
                <a:srgbClr val="FF993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3500" y="4477822"/>
            <a:ext cx="6477000" cy="132343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Please refer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FAQs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query syntax guide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Data Dictionary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 rot="19205185">
            <a:off x="819150" y="5948224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AND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3100" y="6019800"/>
            <a:ext cx="525780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Please use the Contact Us link to send an email to Commission staff with your questions and feedback.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419600" y="1295400"/>
            <a:ext cx="2438400" cy="31824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419600" y="1295400"/>
            <a:ext cx="2781300" cy="31824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419600" y="4114800"/>
            <a:ext cx="2209800" cy="3630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200900" y="1295400"/>
            <a:ext cx="952500" cy="4724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730692" y="6358046"/>
            <a:ext cx="304800" cy="30480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2" name="Action Button: Custom 11">
            <a:hlinkClick r:id="" action="ppaction://hlinkshowjump?jump=previousslide" highlightClick="1"/>
          </p:cNvPr>
          <p:cNvSpPr/>
          <p:nvPr/>
        </p:nvSpPr>
        <p:spPr>
          <a:xfrm>
            <a:off x="7677150" y="6400800"/>
            <a:ext cx="800100" cy="304800"/>
          </a:xfrm>
          <a:prstGeom prst="actionButtonBlank">
            <a:avLst/>
          </a:prstGeom>
          <a:solidFill>
            <a:srgbClr val="D99694">
              <a:alpha val="7490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Replay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8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6" grpId="1"/>
      <p:bldP spid="7" grpId="0" animBg="1"/>
      <p:bldP spid="17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136613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Thank you for viewing the </a:t>
            </a:r>
            <a:r>
              <a:rPr lang="en-US" sz="3200" dirty="0" smtClean="0">
                <a:solidFill>
                  <a:srgbClr val="FF9933"/>
                </a:solidFill>
              </a:rPr>
              <a:t>337Info</a:t>
            </a:r>
            <a:r>
              <a:rPr lang="en-US" sz="3200" dirty="0" smtClean="0"/>
              <a:t> Tutorial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443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424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71" y="1159832"/>
            <a:ext cx="8566221" cy="5397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 Placeholder 3"/>
          <p:cNvSpPr txBox="1">
            <a:spLocks/>
          </p:cNvSpPr>
          <p:nvPr/>
        </p:nvSpPr>
        <p:spPr>
          <a:xfrm>
            <a:off x="457200" y="760521"/>
            <a:ext cx="4724399" cy="457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Key Features:  Recent Complaints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57200" y="273050"/>
            <a:ext cx="3008313" cy="488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FF9933"/>
                </a:solidFill>
              </a:rPr>
              <a:t>337Info Home Page</a:t>
            </a:r>
            <a:endParaRPr lang="en-US" sz="2000" b="1" dirty="0">
              <a:solidFill>
                <a:srgbClr val="FF993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657600"/>
            <a:ext cx="5410200" cy="2899731"/>
          </a:xfrm>
          <a:prstGeom prst="rect">
            <a:avLst/>
          </a:prstGeom>
          <a:solidFill>
            <a:srgbClr val="FFFF00">
              <a:alpha val="14118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5"/>
          <a:stretch/>
        </p:blipFill>
        <p:spPr bwMode="auto">
          <a:xfrm>
            <a:off x="533400" y="1180597"/>
            <a:ext cx="5638800" cy="539749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639540" y="595223"/>
            <a:ext cx="2667000" cy="612475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/>
              <a:t>The five most recently filed complaints are listed;  the most recent filing is at the top of the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/>
              <a:t>At a glance, users can  find the investigation title, docket number, complainants and respondents, the unfair act(s) alleged, and key </a:t>
            </a:r>
            <a:r>
              <a:rPr lang="en-US" sz="1700" dirty="0" smtClean="0"/>
              <a:t>dates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700" dirty="0" smtClean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/>
              <a:t>Hover over the magnifying glass icon for additional quick information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700" b="1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/>
              <a:t>Click on investigation </a:t>
            </a:r>
            <a:r>
              <a:rPr lang="en-US" sz="1700" dirty="0" smtClean="0"/>
              <a:t>title for </a:t>
            </a:r>
            <a:r>
              <a:rPr lang="en-US" sz="1700" dirty="0"/>
              <a:t>full investigation </a:t>
            </a:r>
            <a:r>
              <a:rPr lang="en-US" sz="1700" dirty="0" smtClean="0"/>
              <a:t>information</a:t>
            </a:r>
            <a:endParaRPr lang="en-US" sz="1700" dirty="0"/>
          </a:p>
          <a:p>
            <a:pPr marL="285750" indent="-285750">
              <a:spcBef>
                <a:spcPts val="0"/>
              </a:spcBef>
            </a:pP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514600" y="1828800"/>
            <a:ext cx="3124942" cy="2514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124200" y="3429000"/>
            <a:ext cx="2515344" cy="2286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730692" y="6430223"/>
            <a:ext cx="304800" cy="30480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5" name="Action Button: Custom 14">
            <a:hlinkClick r:id="" action="ppaction://hlinkshowjump?jump=previousslide" highlightClick="1"/>
          </p:cNvPr>
          <p:cNvSpPr/>
          <p:nvPr/>
        </p:nvSpPr>
        <p:spPr>
          <a:xfrm>
            <a:off x="7677150" y="6400800"/>
            <a:ext cx="800100" cy="304800"/>
          </a:xfrm>
          <a:prstGeom prst="actionButtonBlank">
            <a:avLst/>
          </a:prstGeom>
          <a:solidFill>
            <a:srgbClr val="D9969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Replay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46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76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51" y="1295400"/>
            <a:ext cx="8635449" cy="510539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 Placeholder 3"/>
          <p:cNvSpPr txBox="1">
            <a:spLocks/>
          </p:cNvSpPr>
          <p:nvPr/>
        </p:nvSpPr>
        <p:spPr>
          <a:xfrm>
            <a:off x="457200" y="760521"/>
            <a:ext cx="4724399" cy="457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Key Features:  Filters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6589713" y="2969537"/>
            <a:ext cx="2097087" cy="1905000"/>
          </a:xfrm>
          <a:prstGeom prst="rect">
            <a:avLst/>
          </a:prstGeom>
          <a:solidFill>
            <a:srgbClr val="FFFF00">
              <a:alpha val="14118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57200" y="273050"/>
            <a:ext cx="3008313" cy="488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FF9933"/>
                </a:solidFill>
              </a:rPr>
              <a:t>337Info Home Page</a:t>
            </a:r>
            <a:endParaRPr lang="en-US" sz="2000" b="1" dirty="0">
              <a:solidFill>
                <a:srgbClr val="FF9933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1120566"/>
            <a:ext cx="3914775" cy="54006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1520" y="1716673"/>
            <a:ext cx="2286000" cy="427809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Search by </a:t>
            </a:r>
            <a:r>
              <a:rPr lang="en-US" sz="1700" dirty="0"/>
              <a:t>investigations </a:t>
            </a:r>
            <a:r>
              <a:rPr lang="en-US" sz="1700" b="1" dirty="0"/>
              <a:t>instituted</a:t>
            </a:r>
            <a:r>
              <a:rPr lang="en-US" sz="1700" dirty="0"/>
              <a:t> </a:t>
            </a:r>
            <a:r>
              <a:rPr lang="en-US" sz="1700" dirty="0" smtClean="0"/>
              <a:t>over specified timeframes.</a:t>
            </a:r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Search by </a:t>
            </a:r>
            <a:r>
              <a:rPr lang="en-US" sz="1700" dirty="0"/>
              <a:t>investigations </a:t>
            </a:r>
            <a:r>
              <a:rPr lang="en-US" sz="1700" b="1" dirty="0"/>
              <a:t>terminated</a:t>
            </a:r>
            <a:r>
              <a:rPr lang="en-US" sz="1700" dirty="0"/>
              <a:t> over </a:t>
            </a:r>
            <a:r>
              <a:rPr lang="en-US" sz="1700" dirty="0"/>
              <a:t>specified timeframes</a:t>
            </a:r>
            <a:r>
              <a:rPr lang="en-US" sz="1700" dirty="0" smtClean="0"/>
              <a:t>.</a:t>
            </a:r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Search by </a:t>
            </a:r>
            <a:r>
              <a:rPr lang="en-US" sz="1700" b="1" dirty="0"/>
              <a:t>pending target dates</a:t>
            </a:r>
            <a:r>
              <a:rPr lang="en-US" sz="1700" dirty="0"/>
              <a:t> over </a:t>
            </a:r>
            <a:r>
              <a:rPr lang="en-US" sz="1700" dirty="0"/>
              <a:t>specified timeframes</a:t>
            </a:r>
            <a:r>
              <a:rPr lang="en-US" sz="1700" dirty="0" smtClean="0"/>
              <a:t>.</a:t>
            </a:r>
            <a:endParaRPr lang="en-US" sz="17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797520" y="1676400"/>
            <a:ext cx="2384079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797520" y="3276600"/>
            <a:ext cx="2384079" cy="1714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819399" y="4914900"/>
            <a:ext cx="2362200" cy="1143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686800" y="6400800"/>
            <a:ext cx="304800" cy="30480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4" name="Action Button: Custom 13">
            <a:hlinkClick r:id="" action="ppaction://hlinkshowjump?jump=previousslide" highlightClick="1"/>
          </p:cNvPr>
          <p:cNvSpPr/>
          <p:nvPr/>
        </p:nvSpPr>
        <p:spPr>
          <a:xfrm>
            <a:off x="7677150" y="6400800"/>
            <a:ext cx="800100" cy="304800"/>
          </a:xfrm>
          <a:prstGeom prst="actionButtonBlank">
            <a:avLst/>
          </a:prstGeom>
          <a:solidFill>
            <a:srgbClr val="D9969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Replay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7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517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1525</Words>
  <Application>Microsoft Office PowerPoint</Application>
  <PresentationFormat>On-screen Show (4:3)</PresentationFormat>
  <Paragraphs>217</Paragraphs>
  <Slides>48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337Info – A Tutorial</vt:lpstr>
      <vt:lpstr>What is 337Info?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337Info Search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337Info – A Tutorial</dc:title>
  <dc:creator>OLaughlin, Margaret</dc:creator>
  <cp:lastModifiedBy>Rohrbach, Jennifer</cp:lastModifiedBy>
  <cp:revision>155</cp:revision>
  <dcterms:created xsi:type="dcterms:W3CDTF">2014-09-23T14:24:32Z</dcterms:created>
  <dcterms:modified xsi:type="dcterms:W3CDTF">2014-09-29T20:07:22Z</dcterms:modified>
</cp:coreProperties>
</file>